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9"/>
  </p:notesMasterIdLst>
  <p:sldIdLst>
    <p:sldId id="256" r:id="rId2"/>
    <p:sldId id="259" r:id="rId3"/>
    <p:sldId id="277" r:id="rId4"/>
    <p:sldId id="279" r:id="rId5"/>
    <p:sldId id="314" r:id="rId6"/>
    <p:sldId id="312" r:id="rId7"/>
    <p:sldId id="315" r:id="rId8"/>
    <p:sldId id="313" r:id="rId9"/>
    <p:sldId id="320" r:id="rId10"/>
    <p:sldId id="288" r:id="rId11"/>
    <p:sldId id="322" r:id="rId12"/>
    <p:sldId id="323" r:id="rId13"/>
    <p:sldId id="324" r:id="rId14"/>
    <p:sldId id="327" r:id="rId15"/>
    <p:sldId id="321" r:id="rId16"/>
    <p:sldId id="325" r:id="rId17"/>
    <p:sldId id="326" r:id="rId18"/>
    <p:sldId id="328" r:id="rId19"/>
    <p:sldId id="331" r:id="rId20"/>
    <p:sldId id="332" r:id="rId21"/>
    <p:sldId id="329" r:id="rId22"/>
    <p:sldId id="330" r:id="rId23"/>
    <p:sldId id="333" r:id="rId24"/>
    <p:sldId id="334" r:id="rId25"/>
    <p:sldId id="335" r:id="rId26"/>
    <p:sldId id="278" r:id="rId27"/>
    <p:sldId id="292" r:id="rId28"/>
    <p:sldId id="287" r:id="rId29"/>
    <p:sldId id="289" r:id="rId30"/>
    <p:sldId id="290" r:id="rId31"/>
    <p:sldId id="291" r:id="rId32"/>
    <p:sldId id="276" r:id="rId33"/>
    <p:sldId id="294" r:id="rId34"/>
    <p:sldId id="293" r:id="rId35"/>
    <p:sldId id="316" r:id="rId36"/>
    <p:sldId id="296" r:id="rId37"/>
    <p:sldId id="295" r:id="rId38"/>
    <p:sldId id="297" r:id="rId39"/>
    <p:sldId id="298" r:id="rId40"/>
    <p:sldId id="336" r:id="rId41"/>
    <p:sldId id="338" r:id="rId42"/>
    <p:sldId id="299" r:id="rId43"/>
    <p:sldId id="300" r:id="rId44"/>
    <p:sldId id="301" r:id="rId45"/>
    <p:sldId id="302" r:id="rId46"/>
    <p:sldId id="303" r:id="rId47"/>
    <p:sldId id="304" r:id="rId48"/>
    <p:sldId id="309" r:id="rId49"/>
    <p:sldId id="310" r:id="rId50"/>
    <p:sldId id="305" r:id="rId51"/>
    <p:sldId id="306" r:id="rId52"/>
    <p:sldId id="307" r:id="rId53"/>
    <p:sldId id="311" r:id="rId54"/>
    <p:sldId id="317" r:id="rId55"/>
    <p:sldId id="318" r:id="rId56"/>
    <p:sldId id="319" r:id="rId57"/>
    <p:sldId id="271"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Lato" panose="020F0502020204030203" pitchFamily="34" charset="0"/>
      <p:regular r:id="rId64"/>
      <p:bold r:id="rId65"/>
      <p:italic r:id="rId66"/>
      <p:boldItalic r:id="rId67"/>
    </p:embeddedFont>
    <p:embeddedFont>
      <p:font typeface="Raleway"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3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00773438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OpenJDK" TargetMode="External"/><Relationship Id="rId13" Type="http://schemas.openxmlformats.org/officeDocument/2006/relationships/hyperlink" Target="https://en.wikipedia.org/wiki/OpenJ9" TargetMode="External"/><Relationship Id="rId3" Type="http://schemas.openxmlformats.org/officeDocument/2006/relationships/hyperlink" Target="https://en.wikipedia.org/wiki/Virtual_machine" TargetMode="External"/><Relationship Id="rId7" Type="http://schemas.openxmlformats.org/officeDocument/2006/relationships/hyperlink" Target="https://en.wikipedia.org/wiki/Reference_implementation" TargetMode="External"/><Relationship Id="rId12" Type="http://schemas.openxmlformats.org/officeDocument/2006/relationships/hyperlink" Target="https://en.wikipedia.org/wiki/Oracle_Corpora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Java_bytecode" TargetMode="External"/><Relationship Id="rId11" Type="http://schemas.openxmlformats.org/officeDocument/2006/relationships/hyperlink" Target="https://en.wikipedia.org/wiki/HotSpot_(virtual_machine)" TargetMode="External"/><Relationship Id="rId5" Type="http://schemas.openxmlformats.org/officeDocument/2006/relationships/hyperlink" Target="https://en.wikipedia.org/wiki/List_of_JVM_languages" TargetMode="External"/><Relationship Id="rId10" Type="http://schemas.openxmlformats.org/officeDocument/2006/relationships/hyperlink" Target="https://en.wikipedia.org/wiki/JIT_compiler" TargetMode="External"/><Relationship Id="rId4" Type="http://schemas.openxmlformats.org/officeDocument/2006/relationships/hyperlink" Target="https://en.wikipedia.org/wiki/Java_(software_platform)" TargetMode="External"/><Relationship Id="rId9" Type="http://schemas.openxmlformats.org/officeDocument/2006/relationships/hyperlink" Target="https://en.wikipedia.org/wiki/Open-source_softwar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7941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061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2067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2273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288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0924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8583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772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40758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107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8183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3478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a:t>
            </a:r>
            <a:r>
              <a:rPr lang="en-US" b="1" dirty="0"/>
              <a:t>Java virtual machine</a:t>
            </a:r>
            <a:r>
              <a:rPr lang="en-US" dirty="0"/>
              <a:t> (</a:t>
            </a:r>
            <a:r>
              <a:rPr lang="en-US" b="1" dirty="0"/>
              <a:t>JVM</a:t>
            </a:r>
            <a:r>
              <a:rPr lang="en-US" dirty="0"/>
              <a:t>) is a </a:t>
            </a:r>
            <a:r>
              <a:rPr lang="en-US" dirty="0">
                <a:hlinkClick r:id="rId3" tooltip="Virtual machine"/>
              </a:rPr>
              <a:t>virtual machine</a:t>
            </a:r>
            <a:r>
              <a:rPr lang="en-US" dirty="0"/>
              <a:t> that enables a computer to run </a:t>
            </a:r>
            <a:r>
              <a:rPr lang="en-US" dirty="0">
                <a:hlinkClick r:id="rId4" tooltip="Java (software platform)"/>
              </a:rPr>
              <a:t>Java</a:t>
            </a:r>
            <a:r>
              <a:rPr lang="en-US" dirty="0"/>
              <a:t> programs as well as programs written in </a:t>
            </a:r>
            <a:r>
              <a:rPr lang="en-US" dirty="0">
                <a:hlinkClick r:id="rId5" tooltip="List of JVM languages"/>
              </a:rPr>
              <a:t>other languages</a:t>
            </a:r>
            <a:r>
              <a:rPr lang="en-US" dirty="0"/>
              <a:t> that are also compiled to </a:t>
            </a:r>
            <a:r>
              <a:rPr lang="en-US" dirty="0">
                <a:hlinkClick r:id="rId6" tooltip="Java bytecode"/>
              </a:rPr>
              <a:t>Java bytecode</a:t>
            </a:r>
            <a:r>
              <a:rPr lang="en-US" dirty="0"/>
              <a:t>.</a:t>
            </a:r>
            <a:br>
              <a:rPr lang="ru-RU" dirty="0"/>
            </a:br>
            <a:r>
              <a:rPr lang="en-US" dirty="0"/>
              <a:t>The JVM </a:t>
            </a:r>
            <a:r>
              <a:rPr lang="en-US" dirty="0">
                <a:hlinkClick r:id="rId7" tooltip="Reference implementation"/>
              </a:rPr>
              <a:t>reference implementation</a:t>
            </a:r>
            <a:r>
              <a:rPr lang="en-US" dirty="0"/>
              <a:t> is developed by the </a:t>
            </a:r>
            <a:r>
              <a:rPr lang="en-US" dirty="0">
                <a:hlinkClick r:id="rId8" tooltip="OpenJDK"/>
              </a:rPr>
              <a:t>OpenJDK</a:t>
            </a:r>
            <a:r>
              <a:rPr lang="en-US" dirty="0"/>
              <a:t> project as </a:t>
            </a:r>
            <a:r>
              <a:rPr lang="en-US" dirty="0">
                <a:hlinkClick r:id="rId9" tooltip="Open-source software"/>
              </a:rPr>
              <a:t>open source</a:t>
            </a:r>
            <a:r>
              <a:rPr lang="en-US" dirty="0"/>
              <a:t> code and includes a </a:t>
            </a:r>
            <a:r>
              <a:rPr lang="en-US" dirty="0">
                <a:hlinkClick r:id="rId10" tooltip="JIT compiler"/>
              </a:rPr>
              <a:t>JIT compiler</a:t>
            </a:r>
            <a:r>
              <a:rPr lang="en-US" dirty="0"/>
              <a:t> called </a:t>
            </a:r>
            <a:r>
              <a:rPr lang="en-US" dirty="0" err="1">
                <a:hlinkClick r:id="rId11" tooltip="HotSpot (virtual machine)"/>
              </a:rPr>
              <a:t>HotSpot</a:t>
            </a:r>
            <a:r>
              <a:rPr lang="en-US" dirty="0"/>
              <a:t>. The commercially supported Java releases available from </a:t>
            </a:r>
            <a:r>
              <a:rPr lang="en-US" dirty="0">
                <a:hlinkClick r:id="rId12" tooltip="Oracle Corporation"/>
              </a:rPr>
              <a:t>Oracle</a:t>
            </a:r>
            <a:r>
              <a:rPr lang="en-US" dirty="0"/>
              <a:t> are based on the OpenJDK runtime. Eclipse </a:t>
            </a:r>
            <a:r>
              <a:rPr lang="en-US" dirty="0">
                <a:hlinkClick r:id="rId13" tooltip="OpenJ9"/>
              </a:rPr>
              <a:t>OpenJ9</a:t>
            </a:r>
            <a:r>
              <a:rPr lang="en-US" dirty="0"/>
              <a:t> is another open source JVM for OpenJDK.</a:t>
            </a:r>
          </a:p>
        </p:txBody>
      </p:sp>
    </p:spTree>
    <p:extLst>
      <p:ext uri="{BB962C8B-B14F-4D97-AF65-F5344CB8AC3E}">
        <p14:creationId xmlns:p14="http://schemas.microsoft.com/office/powerpoint/2010/main" val="4068230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406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17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901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2477724" y="415650"/>
            <a:ext cx="6244199" cy="0"/>
          </a:xfrm>
          <a:prstGeom prst="straightConnector1">
            <a:avLst/>
          </a:prstGeom>
          <a:noFill/>
          <a:ln w="38100" cap="flat" cmpd="sng">
            <a:solidFill>
              <a:schemeClr val="lt1"/>
            </a:solidFill>
            <a:prstDash val="solid"/>
            <a:round/>
            <a:headEnd type="none" w="med" len="med"/>
            <a:tailEnd type="none" w="med" len="med"/>
          </a:ln>
        </p:spPr>
      </p:cxnSp>
      <p:cxnSp>
        <p:nvCxnSpPr>
          <p:cNvPr id="11" name="Shape 11"/>
          <p:cNvCxnSpPr/>
          <p:nvPr/>
        </p:nvCxnSpPr>
        <p:spPr>
          <a:xfrm>
            <a:off x="2477724" y="4740000"/>
            <a:ext cx="6244199" cy="0"/>
          </a:xfrm>
          <a:prstGeom prst="straightConnector1">
            <a:avLst/>
          </a:prstGeom>
          <a:noFill/>
          <a:ln w="19050" cap="flat" cmpd="sng">
            <a:solidFill>
              <a:schemeClr val="lt1"/>
            </a:solidFill>
            <a:prstDash val="solid"/>
            <a:round/>
            <a:headEnd type="none" w="med" len="med"/>
            <a:tailEnd type="none" w="med" len="med"/>
          </a:ln>
        </p:spPr>
      </p:cxnSp>
      <p:cxnSp>
        <p:nvCxnSpPr>
          <p:cNvPr id="12" name="Shape 12"/>
          <p:cNvCxnSpPr/>
          <p:nvPr/>
        </p:nvCxnSpPr>
        <p:spPr>
          <a:xfrm>
            <a:off x="425198" y="415650"/>
            <a:ext cx="183299" cy="0"/>
          </a:xfrm>
          <a:prstGeom prst="straightConnector1">
            <a:avLst/>
          </a:prstGeom>
          <a:noFill/>
          <a:ln w="19050" cap="flat" cmpd="sng">
            <a:solidFill>
              <a:schemeClr val="lt1"/>
            </a:solidFill>
            <a:prstDash val="solid"/>
            <a:round/>
            <a:headEnd type="none" w="med" len="med"/>
            <a:tailEnd type="none" w="med" len="med"/>
          </a:ln>
        </p:spPr>
      </p:cxnSp>
      <p:sp>
        <p:nvSpPr>
          <p:cNvPr id="13" name="Shape 13"/>
          <p:cNvSpPr txBox="1">
            <a:spLocks noGrp="1"/>
          </p:cNvSpPr>
          <p:nvPr>
            <p:ph type="ctrTitle"/>
          </p:nvPr>
        </p:nvSpPr>
        <p:spPr>
          <a:xfrm>
            <a:off x="2371725" y="630225"/>
            <a:ext cx="6331500" cy="1541999"/>
          </a:xfrm>
          <a:prstGeom prst="rect">
            <a:avLst/>
          </a:prstGeom>
        </p:spPr>
        <p:txBody>
          <a:bodyPr lIns="91425" tIns="91425" rIns="91425" bIns="91425" anchor="t"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14" name="Shape 14"/>
          <p:cNvSpPr txBox="1">
            <a:spLocks noGrp="1"/>
          </p:cNvSpPr>
          <p:nvPr>
            <p:ph type="subTitle" idx="1"/>
          </p:nvPr>
        </p:nvSpPr>
        <p:spPr>
          <a:xfrm>
            <a:off x="2390266" y="3238450"/>
            <a:ext cx="6331500" cy="1241699"/>
          </a:xfrm>
          <a:prstGeom prst="rect">
            <a:avLst/>
          </a:prstGeom>
        </p:spPr>
        <p:txBody>
          <a:bodyPr lIns="91425" tIns="91425" rIns="91425" bIns="91425" anchor="b" anchorCtr="0"/>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5" name="Shape 15"/>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6"/>
        <p:cNvGrpSpPr/>
        <p:nvPr/>
      </p:nvGrpSpPr>
      <p:grpSpPr>
        <a:xfrm>
          <a:off x="0" y="0"/>
          <a:ext cx="0" cy="0"/>
          <a:chOff x="0" y="0"/>
          <a:chExt cx="0" cy="0"/>
        </a:xfrm>
      </p:grpSpPr>
      <p:cxnSp>
        <p:nvCxnSpPr>
          <p:cNvPr id="17" name="Shape 17"/>
          <p:cNvCxnSpPr/>
          <p:nvPr/>
        </p:nvCxnSpPr>
        <p:spPr>
          <a:xfrm>
            <a:off x="425200" y="415650"/>
            <a:ext cx="8296799" cy="0"/>
          </a:xfrm>
          <a:prstGeom prst="straightConnector1">
            <a:avLst/>
          </a:prstGeom>
          <a:noFill/>
          <a:ln w="38100" cap="flat" cmpd="sng">
            <a:solidFill>
              <a:schemeClr val="lt1"/>
            </a:solidFill>
            <a:prstDash val="solid"/>
            <a:round/>
            <a:headEnd type="none" w="med" len="med"/>
            <a:tailEnd type="none" w="med" len="med"/>
          </a:ln>
        </p:spPr>
      </p:cxnSp>
      <p:cxnSp>
        <p:nvCxnSpPr>
          <p:cNvPr id="18" name="Shape 18"/>
          <p:cNvCxnSpPr/>
          <p:nvPr/>
        </p:nvCxnSpPr>
        <p:spPr>
          <a:xfrm>
            <a:off x="425200" y="4740000"/>
            <a:ext cx="8296799" cy="0"/>
          </a:xfrm>
          <a:prstGeom prst="straightConnector1">
            <a:avLst/>
          </a:prstGeom>
          <a:noFill/>
          <a:ln w="19050" cap="flat" cmpd="sng">
            <a:solidFill>
              <a:schemeClr val="lt1"/>
            </a:solidFill>
            <a:prstDash val="solid"/>
            <a:round/>
            <a:headEnd type="none" w="med" len="med"/>
            <a:tailEnd type="none" w="med" len="med"/>
          </a:ln>
        </p:spPr>
      </p:cxnSp>
      <p:sp>
        <p:nvSpPr>
          <p:cNvPr id="19" name="Shape 19"/>
          <p:cNvSpPr txBox="1">
            <a:spLocks noGrp="1"/>
          </p:cNvSpPr>
          <p:nvPr>
            <p:ph type="title"/>
          </p:nvPr>
        </p:nvSpPr>
        <p:spPr>
          <a:xfrm>
            <a:off x="406425" y="1806825"/>
            <a:ext cx="8296799" cy="1541999"/>
          </a:xfrm>
          <a:prstGeom prst="rect">
            <a:avLst/>
          </a:prstGeom>
        </p:spPr>
        <p:txBody>
          <a:bodyPr lIns="91425" tIns="91425" rIns="91425" bIns="91425" anchor="ctr" anchorCtr="0"/>
          <a:lstStyle>
            <a:lvl1pPr lvl="0" algn="ctr" rtl="0">
              <a:spcBef>
                <a:spcPts val="0"/>
              </a:spcBef>
              <a:buClr>
                <a:schemeClr val="lt1"/>
              </a:buClr>
              <a:buSzPct val="100000"/>
              <a:defRPr sz="4800">
                <a:solidFill>
                  <a:schemeClr val="lt1"/>
                </a:solidFill>
              </a:defRPr>
            </a:lvl1pPr>
            <a:lvl2pPr lvl="1" algn="ctr" rtl="0">
              <a:spcBef>
                <a:spcPts val="0"/>
              </a:spcBef>
              <a:buClr>
                <a:schemeClr val="lt1"/>
              </a:buClr>
              <a:buSzPct val="100000"/>
              <a:defRPr sz="4800">
                <a:solidFill>
                  <a:schemeClr val="lt1"/>
                </a:solidFill>
              </a:defRPr>
            </a:lvl2pPr>
            <a:lvl3pPr lvl="2" algn="ctr" rtl="0">
              <a:spcBef>
                <a:spcPts val="0"/>
              </a:spcBef>
              <a:buClr>
                <a:schemeClr val="lt1"/>
              </a:buClr>
              <a:buSzPct val="100000"/>
              <a:defRPr sz="4800">
                <a:solidFill>
                  <a:schemeClr val="lt1"/>
                </a:solidFill>
              </a:defRPr>
            </a:lvl3pPr>
            <a:lvl4pPr lvl="3" algn="ctr" rtl="0">
              <a:spcBef>
                <a:spcPts val="0"/>
              </a:spcBef>
              <a:buClr>
                <a:schemeClr val="lt1"/>
              </a:buClr>
              <a:buSzPct val="100000"/>
              <a:defRPr sz="4800">
                <a:solidFill>
                  <a:schemeClr val="lt1"/>
                </a:solidFill>
              </a:defRPr>
            </a:lvl4pPr>
            <a:lvl5pPr lvl="4" algn="ctr" rtl="0">
              <a:spcBef>
                <a:spcPts val="0"/>
              </a:spcBef>
              <a:buClr>
                <a:schemeClr val="lt1"/>
              </a:buClr>
              <a:buSzPct val="100000"/>
              <a:defRPr sz="4800">
                <a:solidFill>
                  <a:schemeClr val="lt1"/>
                </a:solidFill>
              </a:defRPr>
            </a:lvl5pPr>
            <a:lvl6pPr lvl="5" algn="ctr" rtl="0">
              <a:spcBef>
                <a:spcPts val="0"/>
              </a:spcBef>
              <a:buClr>
                <a:schemeClr val="lt1"/>
              </a:buClr>
              <a:buSzPct val="100000"/>
              <a:defRPr sz="4800">
                <a:solidFill>
                  <a:schemeClr val="lt1"/>
                </a:solidFill>
              </a:defRPr>
            </a:lvl6pPr>
            <a:lvl7pPr lvl="6" algn="ctr" rtl="0">
              <a:spcBef>
                <a:spcPts val="0"/>
              </a:spcBef>
              <a:buClr>
                <a:schemeClr val="lt1"/>
              </a:buClr>
              <a:buSzPct val="100000"/>
              <a:defRPr sz="4800">
                <a:solidFill>
                  <a:schemeClr val="lt1"/>
                </a:solidFill>
              </a:defRPr>
            </a:lvl7pPr>
            <a:lvl8pPr lvl="7" algn="ctr" rtl="0">
              <a:spcBef>
                <a:spcPts val="0"/>
              </a:spcBef>
              <a:buClr>
                <a:schemeClr val="lt1"/>
              </a:buClr>
              <a:buSzPct val="100000"/>
              <a:defRPr sz="4800">
                <a:solidFill>
                  <a:schemeClr val="lt1"/>
                </a:solidFill>
              </a:defRPr>
            </a:lvl8pPr>
            <a:lvl9pPr lvl="8" algn="ctr" rtl="0">
              <a:spcBef>
                <a:spcPts val="0"/>
              </a:spcBef>
              <a:buClr>
                <a:schemeClr val="lt1"/>
              </a:buClr>
              <a:buSzPct val="100000"/>
              <a:defRPr sz="4800">
                <a:solidFill>
                  <a:schemeClr val="lt1"/>
                </a:solidFill>
              </a:defRPr>
            </a:lvl9pPr>
          </a:lstStyle>
          <a:p>
            <a:endParaRPr/>
          </a:p>
        </p:txBody>
      </p:sp>
      <p:sp>
        <p:nvSpPr>
          <p:cNvPr id="20" name="Shape 20"/>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03300" y="411575"/>
            <a:ext cx="8520599" cy="639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9"/>
        <p:cNvGrpSpPr/>
        <p:nvPr/>
      </p:nvGrpSpPr>
      <p:grpSpPr>
        <a:xfrm>
          <a:off x="0" y="0"/>
          <a:ext cx="0" cy="0"/>
          <a:chOff x="0" y="0"/>
          <a:chExt cx="0" cy="0"/>
        </a:xfrm>
      </p:grpSpPr>
      <p:cxnSp>
        <p:nvCxnSpPr>
          <p:cNvPr id="40" name="Shape 40"/>
          <p:cNvCxnSpPr/>
          <p:nvPr/>
        </p:nvCxnSpPr>
        <p:spPr>
          <a:xfrm>
            <a:off x="425198" y="415650"/>
            <a:ext cx="183299" cy="0"/>
          </a:xfrm>
          <a:prstGeom prst="straightConnector1">
            <a:avLst/>
          </a:prstGeom>
          <a:noFill/>
          <a:ln w="19050" cap="flat" cmpd="sng">
            <a:solidFill>
              <a:schemeClr val="dk2"/>
            </a:solidFill>
            <a:prstDash val="solid"/>
            <a:round/>
            <a:headEnd type="none" w="med" len="med"/>
            <a:tailEnd type="none" w="med" len="med"/>
          </a:ln>
        </p:spPr>
      </p:cxnSp>
      <p:sp>
        <p:nvSpPr>
          <p:cNvPr id="41" name="Shape 41"/>
          <p:cNvSpPr txBox="1">
            <a:spLocks noGrp="1"/>
          </p:cNvSpPr>
          <p:nvPr>
            <p:ph type="title"/>
          </p:nvPr>
        </p:nvSpPr>
        <p:spPr>
          <a:xfrm>
            <a:off x="319500" y="936600"/>
            <a:ext cx="2807999" cy="7556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2" name="Shape 42"/>
          <p:cNvSpPr txBox="1">
            <a:spLocks noGrp="1"/>
          </p:cNvSpPr>
          <p:nvPr>
            <p:ph type="body" idx="1"/>
          </p:nvPr>
        </p:nvSpPr>
        <p:spPr>
          <a:xfrm>
            <a:off x="319500" y="1846803"/>
            <a:ext cx="2807999" cy="28062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3" name="Shape 43"/>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44"/>
        <p:cNvGrpSpPr/>
        <p:nvPr/>
      </p:nvGrpSpPr>
      <p:grpSpPr>
        <a:xfrm>
          <a:off x="0" y="0"/>
          <a:ext cx="0" cy="0"/>
          <a:chOff x="0" y="0"/>
          <a:chExt cx="0" cy="0"/>
        </a:xfrm>
      </p:grpSpPr>
      <p:cxnSp>
        <p:nvCxnSpPr>
          <p:cNvPr id="45" name="Shape 45"/>
          <p:cNvCxnSpPr/>
          <p:nvPr/>
        </p:nvCxnSpPr>
        <p:spPr>
          <a:xfrm>
            <a:off x="425198" y="415650"/>
            <a:ext cx="183299" cy="0"/>
          </a:xfrm>
          <a:prstGeom prst="straightConnector1">
            <a:avLst/>
          </a:prstGeom>
          <a:noFill/>
          <a:ln w="19050" cap="flat" cmpd="sng">
            <a:solidFill>
              <a:schemeClr val="lt1"/>
            </a:solidFill>
            <a:prstDash val="solid"/>
            <a:round/>
            <a:headEnd type="none" w="med" len="med"/>
            <a:tailEnd type="none" w="med" len="med"/>
          </a:ln>
        </p:spPr>
      </p:cxnSp>
      <p:sp>
        <p:nvSpPr>
          <p:cNvPr id="46" name="Shape 46"/>
          <p:cNvSpPr txBox="1">
            <a:spLocks noGrp="1"/>
          </p:cNvSpPr>
          <p:nvPr>
            <p:ph type="title"/>
          </p:nvPr>
        </p:nvSpPr>
        <p:spPr>
          <a:xfrm>
            <a:off x="283103" y="712140"/>
            <a:ext cx="6244199" cy="3835499"/>
          </a:xfrm>
          <a:prstGeom prst="rect">
            <a:avLst/>
          </a:prstGeom>
        </p:spPr>
        <p:txBody>
          <a:bodyPr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47" name="Shape 47"/>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8"/>
        <p:cNvGrpSpPr/>
        <p:nvPr/>
      </p:nvGrpSpPr>
      <p:grpSpPr>
        <a:xfrm>
          <a:off x="0" y="0"/>
          <a:ext cx="0" cy="0"/>
          <a:chOff x="0" y="0"/>
          <a:chExt cx="0" cy="0"/>
        </a:xfrm>
      </p:grpSpPr>
      <p:sp>
        <p:nvSpPr>
          <p:cNvPr id="49" name="Shape 49"/>
          <p:cNvSpPr/>
          <p:nvPr/>
        </p:nvSpPr>
        <p:spPr>
          <a:xfrm>
            <a:off x="4572000" y="125"/>
            <a:ext cx="4572000" cy="51434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50" name="Shape 50"/>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51" name="Shape 51"/>
          <p:cNvSpPr txBox="1">
            <a:spLocks noGrp="1"/>
          </p:cNvSpPr>
          <p:nvPr>
            <p:ph type="title"/>
          </p:nvPr>
        </p:nvSpPr>
        <p:spPr>
          <a:xfrm>
            <a:off x="265500" y="1397350"/>
            <a:ext cx="4045199" cy="1318199"/>
          </a:xfrm>
          <a:prstGeom prst="rect">
            <a:avLst/>
          </a:prstGeom>
        </p:spPr>
        <p:txBody>
          <a:bodyPr lIns="91425" tIns="91425" rIns="91425" bIns="91425" anchor="b" anchorCtr="0"/>
          <a:lstStyle>
            <a:lvl1pPr lvl="0" algn="ctr" rtl="0">
              <a:spcBef>
                <a:spcPts val="0"/>
              </a:spcBef>
              <a:buClr>
                <a:schemeClr val="dk1"/>
              </a:buClr>
              <a:buSzPct val="100000"/>
              <a:defRPr sz="3600">
                <a:solidFill>
                  <a:schemeClr val="dk1"/>
                </a:solidFill>
              </a:defRPr>
            </a:lvl1pPr>
            <a:lvl2pPr lvl="1" algn="ctr" rtl="0">
              <a:spcBef>
                <a:spcPts val="0"/>
              </a:spcBef>
              <a:buClr>
                <a:schemeClr val="dk1"/>
              </a:buClr>
              <a:buSzPct val="100000"/>
              <a:defRPr sz="3600">
                <a:solidFill>
                  <a:schemeClr val="dk1"/>
                </a:solidFill>
              </a:defRPr>
            </a:lvl2pPr>
            <a:lvl3pPr lvl="2" algn="ctr" rtl="0">
              <a:spcBef>
                <a:spcPts val="0"/>
              </a:spcBef>
              <a:buClr>
                <a:schemeClr val="dk1"/>
              </a:buClr>
              <a:buSzPct val="100000"/>
              <a:defRPr sz="3600">
                <a:solidFill>
                  <a:schemeClr val="dk1"/>
                </a:solidFill>
              </a:defRPr>
            </a:lvl3pPr>
            <a:lvl4pPr lvl="3" algn="ctr" rtl="0">
              <a:spcBef>
                <a:spcPts val="0"/>
              </a:spcBef>
              <a:buClr>
                <a:schemeClr val="dk1"/>
              </a:buClr>
              <a:buSzPct val="100000"/>
              <a:defRPr sz="3600">
                <a:solidFill>
                  <a:schemeClr val="dk1"/>
                </a:solidFill>
              </a:defRPr>
            </a:lvl4pPr>
            <a:lvl5pPr lvl="4" algn="ctr" rtl="0">
              <a:spcBef>
                <a:spcPts val="0"/>
              </a:spcBef>
              <a:buClr>
                <a:schemeClr val="dk1"/>
              </a:buClr>
              <a:buSzPct val="100000"/>
              <a:defRPr sz="3600">
                <a:solidFill>
                  <a:schemeClr val="dk1"/>
                </a:solidFill>
              </a:defRPr>
            </a:lvl5pPr>
            <a:lvl6pPr lvl="5" algn="ctr" rtl="0">
              <a:spcBef>
                <a:spcPts val="0"/>
              </a:spcBef>
              <a:buClr>
                <a:schemeClr val="dk1"/>
              </a:buClr>
              <a:buSzPct val="100000"/>
              <a:defRPr sz="3600">
                <a:solidFill>
                  <a:schemeClr val="dk1"/>
                </a:solidFill>
              </a:defRPr>
            </a:lvl6pPr>
            <a:lvl7pPr lvl="6" algn="ctr" rtl="0">
              <a:spcBef>
                <a:spcPts val="0"/>
              </a:spcBef>
              <a:buClr>
                <a:schemeClr val="dk1"/>
              </a:buClr>
              <a:buSzPct val="100000"/>
              <a:defRPr sz="3600">
                <a:solidFill>
                  <a:schemeClr val="dk1"/>
                </a:solidFill>
              </a:defRPr>
            </a:lvl7pPr>
            <a:lvl8pPr lvl="7" algn="ctr" rtl="0">
              <a:spcBef>
                <a:spcPts val="0"/>
              </a:spcBef>
              <a:buClr>
                <a:schemeClr val="dk1"/>
              </a:buClr>
              <a:buSzPct val="100000"/>
              <a:defRPr sz="3600">
                <a:solidFill>
                  <a:schemeClr val="dk1"/>
                </a:solidFill>
              </a:defRPr>
            </a:lvl8pPr>
            <a:lvl9pPr lvl="8" algn="ctr" rtl="0">
              <a:spcBef>
                <a:spcPts val="0"/>
              </a:spcBef>
              <a:buClr>
                <a:schemeClr val="dk1"/>
              </a:buClr>
              <a:buSzPct val="100000"/>
              <a:defRPr sz="3600">
                <a:solidFill>
                  <a:schemeClr val="dk1"/>
                </a:solidFill>
              </a:defRPr>
            </a:lvl9pPr>
          </a:lstStyle>
          <a:p>
            <a:endParaRPr/>
          </a:p>
        </p:txBody>
      </p:sp>
      <p:sp>
        <p:nvSpPr>
          <p:cNvPr id="52" name="Shape 52"/>
          <p:cNvSpPr txBox="1">
            <a:spLocks noGrp="1"/>
          </p:cNvSpPr>
          <p:nvPr>
            <p:ph type="subTitle" idx="1"/>
          </p:nvPr>
        </p:nvSpPr>
        <p:spPr>
          <a:xfrm>
            <a:off x="265500" y="2735370"/>
            <a:ext cx="4045199" cy="13455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3" name="Shape 53"/>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54" name="Shape 54"/>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55"/>
        <p:cNvGrpSpPr/>
        <p:nvPr/>
      </p:nvGrpSpPr>
      <p:grpSpPr>
        <a:xfrm>
          <a:off x="0" y="0"/>
          <a:ext cx="0" cy="0"/>
          <a:chOff x="0" y="0"/>
          <a:chExt cx="0" cy="0"/>
        </a:xfrm>
      </p:grpSpPr>
      <p:cxnSp>
        <p:nvCxnSpPr>
          <p:cNvPr id="56" name="Shape 56"/>
          <p:cNvCxnSpPr/>
          <p:nvPr/>
        </p:nvCxnSpPr>
        <p:spPr>
          <a:xfrm>
            <a:off x="425200" y="4740000"/>
            <a:ext cx="8296799" cy="0"/>
          </a:xfrm>
          <a:prstGeom prst="straightConnector1">
            <a:avLst/>
          </a:prstGeom>
          <a:noFill/>
          <a:ln w="19050" cap="flat" cmpd="sng">
            <a:solidFill>
              <a:schemeClr val="dk2"/>
            </a:solidFill>
            <a:prstDash val="solid"/>
            <a:round/>
            <a:headEnd type="none" w="med" len="med"/>
            <a:tailEnd type="none" w="med" len="med"/>
          </a:ln>
        </p:spPr>
      </p:cxnSp>
      <p:cxnSp>
        <p:nvCxnSpPr>
          <p:cNvPr id="57" name="Shape 57"/>
          <p:cNvCxnSpPr/>
          <p:nvPr/>
        </p:nvCxnSpPr>
        <p:spPr>
          <a:xfrm>
            <a:off x="425198" y="415650"/>
            <a:ext cx="183299" cy="0"/>
          </a:xfrm>
          <a:prstGeom prst="straightConnector1">
            <a:avLst/>
          </a:prstGeom>
          <a:noFill/>
          <a:ln w="19050" cap="flat" cmpd="sng">
            <a:solidFill>
              <a:schemeClr val="dk2"/>
            </a:solidFill>
            <a:prstDash val="solid"/>
            <a:round/>
            <a:headEnd type="none" w="med" len="med"/>
            <a:tailEnd type="none" w="med" len="med"/>
          </a:ln>
        </p:spPr>
      </p:cxnSp>
      <p:sp>
        <p:nvSpPr>
          <p:cNvPr id="58" name="Shape 58"/>
          <p:cNvSpPr txBox="1">
            <a:spLocks noGrp="1"/>
          </p:cNvSpPr>
          <p:nvPr>
            <p:ph type="body" idx="1"/>
          </p:nvPr>
        </p:nvSpPr>
        <p:spPr>
          <a:xfrm>
            <a:off x="328017" y="4226025"/>
            <a:ext cx="8388600" cy="3936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59" name="Shape 59"/>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60"/>
        <p:cNvGrpSpPr/>
        <p:nvPr/>
      </p:nvGrpSpPr>
      <p:grpSpPr>
        <a:xfrm>
          <a:off x="0" y="0"/>
          <a:ext cx="0" cy="0"/>
          <a:chOff x="0" y="0"/>
          <a:chExt cx="0" cy="0"/>
        </a:xfrm>
      </p:grpSpPr>
      <p:cxnSp>
        <p:nvCxnSpPr>
          <p:cNvPr id="61" name="Shape 61"/>
          <p:cNvCxnSpPr/>
          <p:nvPr/>
        </p:nvCxnSpPr>
        <p:spPr>
          <a:xfrm>
            <a:off x="425200" y="4740000"/>
            <a:ext cx="8296799" cy="0"/>
          </a:xfrm>
          <a:prstGeom prst="straightConnector1">
            <a:avLst/>
          </a:prstGeom>
          <a:noFill/>
          <a:ln w="19050" cap="flat" cmpd="sng">
            <a:solidFill>
              <a:schemeClr val="dk2"/>
            </a:solidFill>
            <a:prstDash val="solid"/>
            <a:round/>
            <a:headEnd type="none" w="med" len="med"/>
            <a:tailEnd type="none" w="med" len="med"/>
          </a:ln>
        </p:spPr>
      </p:cxnSp>
      <p:cxnSp>
        <p:nvCxnSpPr>
          <p:cNvPr id="62" name="Shape 62"/>
          <p:cNvCxnSpPr/>
          <p:nvPr/>
        </p:nvCxnSpPr>
        <p:spPr>
          <a:xfrm>
            <a:off x="425200" y="415650"/>
            <a:ext cx="8296799" cy="0"/>
          </a:xfrm>
          <a:prstGeom prst="straightConnector1">
            <a:avLst/>
          </a:prstGeom>
          <a:noFill/>
          <a:ln w="38100" cap="flat" cmpd="sng">
            <a:solidFill>
              <a:schemeClr val="dk2"/>
            </a:solidFill>
            <a:prstDash val="solid"/>
            <a:round/>
            <a:headEnd type="none" w="med" len="med"/>
            <a:tailEnd type="none" w="med" len="med"/>
          </a:ln>
        </p:spPr>
      </p:cxnSp>
      <p:sp>
        <p:nvSpPr>
          <p:cNvPr id="63" name="Shape 63"/>
          <p:cNvSpPr txBox="1">
            <a:spLocks noGrp="1"/>
          </p:cNvSpPr>
          <p:nvPr>
            <p:ph type="title"/>
          </p:nvPr>
        </p:nvSpPr>
        <p:spPr>
          <a:xfrm>
            <a:off x="853950" y="1304850"/>
            <a:ext cx="7436099" cy="1538399"/>
          </a:xfrm>
          <a:prstGeom prst="rect">
            <a:avLst/>
          </a:prstGeom>
        </p:spPr>
        <p:txBody>
          <a:bodyPr lIns="91425" tIns="91425" rIns="91425" bIns="91425" anchor="ctr" anchorCtr="0"/>
          <a:lstStyle>
            <a:lvl1pPr lvl="0" algn="ctr" rtl="0">
              <a:spcBef>
                <a:spcPts val="0"/>
              </a:spcBef>
              <a:buClr>
                <a:schemeClr val="dk1"/>
              </a:buClr>
              <a:buSzPct val="100000"/>
              <a:buFont typeface="Lato"/>
              <a:defRPr sz="9600">
                <a:solidFill>
                  <a:schemeClr val="dk1"/>
                </a:solidFill>
                <a:latin typeface="Lato"/>
                <a:ea typeface="Lato"/>
                <a:cs typeface="Lato"/>
                <a:sym typeface="Lato"/>
              </a:defRPr>
            </a:lvl1pPr>
            <a:lvl2pPr lvl="1" algn="ctr" rtl="0">
              <a:spcBef>
                <a:spcPts val="0"/>
              </a:spcBef>
              <a:buClr>
                <a:schemeClr val="dk1"/>
              </a:buClr>
              <a:buSzPct val="100000"/>
              <a:buFont typeface="Lato"/>
              <a:defRPr sz="9600">
                <a:solidFill>
                  <a:schemeClr val="dk1"/>
                </a:solidFill>
                <a:latin typeface="Lato"/>
                <a:ea typeface="Lato"/>
                <a:cs typeface="Lato"/>
                <a:sym typeface="Lato"/>
              </a:defRPr>
            </a:lvl2pPr>
            <a:lvl3pPr lvl="2" algn="ctr" rtl="0">
              <a:spcBef>
                <a:spcPts val="0"/>
              </a:spcBef>
              <a:buClr>
                <a:schemeClr val="dk1"/>
              </a:buClr>
              <a:buSzPct val="100000"/>
              <a:buFont typeface="Lato"/>
              <a:defRPr sz="9600">
                <a:solidFill>
                  <a:schemeClr val="dk1"/>
                </a:solidFill>
                <a:latin typeface="Lato"/>
                <a:ea typeface="Lato"/>
                <a:cs typeface="Lato"/>
                <a:sym typeface="Lato"/>
              </a:defRPr>
            </a:lvl3pPr>
            <a:lvl4pPr lvl="3" algn="ctr" rtl="0">
              <a:spcBef>
                <a:spcPts val="0"/>
              </a:spcBef>
              <a:buClr>
                <a:schemeClr val="dk1"/>
              </a:buClr>
              <a:buSzPct val="100000"/>
              <a:buFont typeface="Lato"/>
              <a:defRPr sz="9600">
                <a:solidFill>
                  <a:schemeClr val="dk1"/>
                </a:solidFill>
                <a:latin typeface="Lato"/>
                <a:ea typeface="Lato"/>
                <a:cs typeface="Lato"/>
                <a:sym typeface="Lato"/>
              </a:defRPr>
            </a:lvl4pPr>
            <a:lvl5pPr lvl="4" algn="ctr" rtl="0">
              <a:spcBef>
                <a:spcPts val="0"/>
              </a:spcBef>
              <a:buClr>
                <a:schemeClr val="dk1"/>
              </a:buClr>
              <a:buSzPct val="100000"/>
              <a:buFont typeface="Lato"/>
              <a:defRPr sz="9600">
                <a:solidFill>
                  <a:schemeClr val="dk1"/>
                </a:solidFill>
                <a:latin typeface="Lato"/>
                <a:ea typeface="Lato"/>
                <a:cs typeface="Lato"/>
                <a:sym typeface="Lato"/>
              </a:defRPr>
            </a:lvl5pPr>
            <a:lvl6pPr lvl="5" algn="ctr" rtl="0">
              <a:spcBef>
                <a:spcPts val="0"/>
              </a:spcBef>
              <a:buClr>
                <a:schemeClr val="dk1"/>
              </a:buClr>
              <a:buSzPct val="100000"/>
              <a:buFont typeface="Lato"/>
              <a:defRPr sz="9600">
                <a:solidFill>
                  <a:schemeClr val="dk1"/>
                </a:solidFill>
                <a:latin typeface="Lato"/>
                <a:ea typeface="Lato"/>
                <a:cs typeface="Lato"/>
                <a:sym typeface="Lato"/>
              </a:defRPr>
            </a:lvl6pPr>
            <a:lvl7pPr lvl="6" algn="ctr" rtl="0">
              <a:spcBef>
                <a:spcPts val="0"/>
              </a:spcBef>
              <a:buClr>
                <a:schemeClr val="dk1"/>
              </a:buClr>
              <a:buSzPct val="100000"/>
              <a:buFont typeface="Lato"/>
              <a:defRPr sz="9600">
                <a:solidFill>
                  <a:schemeClr val="dk1"/>
                </a:solidFill>
                <a:latin typeface="Lato"/>
                <a:ea typeface="Lato"/>
                <a:cs typeface="Lato"/>
                <a:sym typeface="Lato"/>
              </a:defRPr>
            </a:lvl7pPr>
            <a:lvl8pPr lvl="7" algn="ctr" rtl="0">
              <a:spcBef>
                <a:spcPts val="0"/>
              </a:spcBef>
              <a:buClr>
                <a:schemeClr val="dk1"/>
              </a:buClr>
              <a:buSzPct val="100000"/>
              <a:buFont typeface="Lato"/>
              <a:defRPr sz="9600">
                <a:solidFill>
                  <a:schemeClr val="dk1"/>
                </a:solidFill>
                <a:latin typeface="Lato"/>
                <a:ea typeface="Lato"/>
                <a:cs typeface="Lato"/>
                <a:sym typeface="Lato"/>
              </a:defRPr>
            </a:lvl8pPr>
            <a:lvl9pPr lvl="8" algn="ctr" rtl="0">
              <a:spcBef>
                <a:spcPts val="0"/>
              </a:spcBef>
              <a:buClr>
                <a:schemeClr val="dk1"/>
              </a:buClr>
              <a:buSzPct val="100000"/>
              <a:buFont typeface="Lato"/>
              <a:defRPr sz="9600">
                <a:solidFill>
                  <a:schemeClr val="dk1"/>
                </a:solidFill>
                <a:latin typeface="Lato"/>
                <a:ea typeface="Lato"/>
                <a:cs typeface="Lato"/>
                <a:sym typeface="Lato"/>
              </a:defRPr>
            </a:lvl9pPr>
          </a:lstStyle>
          <a:p>
            <a:endParaRPr/>
          </a:p>
        </p:txBody>
      </p:sp>
      <p:sp>
        <p:nvSpPr>
          <p:cNvPr id="64" name="Shape 64"/>
          <p:cNvSpPr txBox="1">
            <a:spLocks noGrp="1"/>
          </p:cNvSpPr>
          <p:nvPr>
            <p:ph type="body" idx="1"/>
          </p:nvPr>
        </p:nvSpPr>
        <p:spPr>
          <a:xfrm>
            <a:off x="853950" y="2919450"/>
            <a:ext cx="7436099" cy="10715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65" name="Shape 65"/>
          <p:cNvSpPr txBox="1">
            <a:spLocks noGrp="1"/>
          </p:cNvSpPr>
          <p:nvPr>
            <p:ph type="sldNum" idx="12"/>
          </p:nvPr>
        </p:nvSpPr>
        <p:spPr>
          <a:xfrm>
            <a:off x="8497999" y="4688758"/>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400250" y="575950"/>
            <a:ext cx="6321599" cy="635399"/>
          </a:xfrm>
          <a:prstGeom prst="rect">
            <a:avLst/>
          </a:prstGeom>
          <a:noFill/>
          <a:ln>
            <a:noFill/>
          </a:ln>
        </p:spPr>
        <p:txBody>
          <a:bodyPr lIns="91425" tIns="91425" rIns="91425" bIns="91425" anchor="t" anchorCtr="0"/>
          <a:lstStyle>
            <a:lvl1pPr lvl="0" rt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rtl="0">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rtl="0">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rtl="0">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rtl="0">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rtl="0">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rtl="0">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rtl="0">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rtl="0">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2410112" y="1595775"/>
            <a:ext cx="6321599" cy="3002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rtl="0">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a:endParaRPr/>
          </a:p>
        </p:txBody>
      </p:sp>
      <p:sp>
        <p:nvSpPr>
          <p:cNvPr id="8" name="Shape 8"/>
          <p:cNvSpPr txBox="1">
            <a:spLocks noGrp="1"/>
          </p:cNvSpPr>
          <p:nvPr>
            <p:ph type="sldNum" idx="12"/>
          </p:nvPr>
        </p:nvSpPr>
        <p:spPr>
          <a:xfrm>
            <a:off x="8497999" y="4688758"/>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ctrTitle"/>
          </p:nvPr>
        </p:nvSpPr>
        <p:spPr>
          <a:xfrm>
            <a:off x="1952850" y="1655125"/>
            <a:ext cx="6331500" cy="1541999"/>
          </a:xfrm>
          <a:prstGeom prst="rect">
            <a:avLst/>
          </a:prstGeom>
        </p:spPr>
        <p:txBody>
          <a:bodyPr lIns="91425" tIns="91425" rIns="91425" bIns="91425" anchor="t" anchorCtr="0">
            <a:noAutofit/>
          </a:bodyPr>
          <a:lstStyle/>
          <a:p>
            <a:pPr lvl="0">
              <a:spcBef>
                <a:spcPts val="0"/>
              </a:spcBef>
              <a:buNone/>
            </a:pPr>
            <a:r>
              <a:rPr lang="en" dirty="0"/>
              <a:t>Software Development with Java</a:t>
            </a:r>
          </a:p>
        </p:txBody>
      </p:sp>
      <p:sp>
        <p:nvSpPr>
          <p:cNvPr id="73" name="Shape 73"/>
          <p:cNvSpPr txBox="1">
            <a:spLocks noGrp="1"/>
          </p:cNvSpPr>
          <p:nvPr>
            <p:ph type="subTitle" idx="1"/>
          </p:nvPr>
        </p:nvSpPr>
        <p:spPr>
          <a:xfrm>
            <a:off x="2390266" y="3238450"/>
            <a:ext cx="6331500" cy="1241699"/>
          </a:xfrm>
          <a:prstGeom prst="rect">
            <a:avLst/>
          </a:prstGeom>
        </p:spPr>
        <p:txBody>
          <a:bodyPr lIns="91425" tIns="91425" rIns="91425" bIns="91425" anchor="b" anchorCtr="0">
            <a:noAutofit/>
          </a:bodyPr>
          <a:lstStyle/>
          <a:p>
            <a:pPr lvl="0">
              <a:spcBef>
                <a:spcPts val="0"/>
              </a:spcBef>
              <a:buNone/>
            </a:pPr>
            <a:r>
              <a:rPr lang="en" dirty="0"/>
              <a:t>Dzmitry Marchankau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history and versions</a:t>
            </a:r>
          </a:p>
        </p:txBody>
      </p:sp>
      <p:pic>
        <p:nvPicPr>
          <p:cNvPr id="7" name="Picture 6" descr="A screenshot of a computer program&#10;&#10;Description automatically generated">
            <a:extLst>
              <a:ext uri="{FF2B5EF4-FFF2-40B4-BE49-F238E27FC236}">
                <a16:creationId xmlns:a16="http://schemas.microsoft.com/office/drawing/2014/main" id="{7201D892-3C13-8410-F52C-E549C8040003}"/>
              </a:ext>
            </a:extLst>
          </p:cNvPr>
          <p:cNvPicPr>
            <a:picLocks noChangeAspect="1"/>
          </p:cNvPicPr>
          <p:nvPr/>
        </p:nvPicPr>
        <p:blipFill>
          <a:blip r:embed="rId2"/>
          <a:stretch>
            <a:fillRect/>
          </a:stretch>
        </p:blipFill>
        <p:spPr>
          <a:xfrm>
            <a:off x="4926740" y="1051175"/>
            <a:ext cx="3850828" cy="39370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B661336-AAA5-6A0E-08B2-7E3419A7EF1C}"/>
              </a:ext>
            </a:extLst>
          </p:cNvPr>
          <p:cNvPicPr>
            <a:picLocks noChangeAspect="1"/>
          </p:cNvPicPr>
          <p:nvPr/>
        </p:nvPicPr>
        <p:blipFill>
          <a:blip r:embed="rId3"/>
          <a:stretch>
            <a:fillRect/>
          </a:stretch>
        </p:blipFill>
        <p:spPr>
          <a:xfrm>
            <a:off x="163367" y="1144092"/>
            <a:ext cx="4717042" cy="3844083"/>
          </a:xfrm>
          <a:prstGeom prst="rect">
            <a:avLst/>
          </a:prstGeom>
        </p:spPr>
      </p:pic>
    </p:spTree>
    <p:extLst>
      <p:ext uri="{BB962C8B-B14F-4D97-AF65-F5344CB8AC3E}">
        <p14:creationId xmlns:p14="http://schemas.microsoft.com/office/powerpoint/2010/main" val="3011109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evolution</a:t>
            </a:r>
          </a:p>
        </p:txBody>
      </p:sp>
      <p:pic>
        <p:nvPicPr>
          <p:cNvPr id="6" name="Picture 5" descr="A row of rectangular colored boxes with black text&#10;&#10;Description automatically generated">
            <a:extLst>
              <a:ext uri="{FF2B5EF4-FFF2-40B4-BE49-F238E27FC236}">
                <a16:creationId xmlns:a16="http://schemas.microsoft.com/office/drawing/2014/main" id="{3B2621F4-C2F5-BC1A-132C-70E47C44FE42}"/>
              </a:ext>
            </a:extLst>
          </p:cNvPr>
          <p:cNvPicPr>
            <a:picLocks noChangeAspect="1"/>
          </p:cNvPicPr>
          <p:nvPr/>
        </p:nvPicPr>
        <p:blipFill>
          <a:blip r:embed="rId2"/>
          <a:stretch>
            <a:fillRect/>
          </a:stretch>
        </p:blipFill>
        <p:spPr>
          <a:xfrm>
            <a:off x="481922" y="1051175"/>
            <a:ext cx="8180155" cy="3748730"/>
          </a:xfrm>
          <a:prstGeom prst="rect">
            <a:avLst/>
          </a:prstGeom>
        </p:spPr>
      </p:pic>
    </p:spTree>
    <p:extLst>
      <p:ext uri="{BB962C8B-B14F-4D97-AF65-F5344CB8AC3E}">
        <p14:creationId xmlns:p14="http://schemas.microsoft.com/office/powerpoint/2010/main" val="3826638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evolution</a:t>
            </a:r>
          </a:p>
        </p:txBody>
      </p:sp>
      <p:pic>
        <p:nvPicPr>
          <p:cNvPr id="5" name="Picture 4" descr="A diagram of different types of software&#10;&#10;Description automatically generated">
            <a:extLst>
              <a:ext uri="{FF2B5EF4-FFF2-40B4-BE49-F238E27FC236}">
                <a16:creationId xmlns:a16="http://schemas.microsoft.com/office/drawing/2014/main" id="{DD010D0D-6C86-5E19-4604-45FC3316D8CC}"/>
              </a:ext>
            </a:extLst>
          </p:cNvPr>
          <p:cNvPicPr>
            <a:picLocks noChangeAspect="1"/>
          </p:cNvPicPr>
          <p:nvPr/>
        </p:nvPicPr>
        <p:blipFill>
          <a:blip r:embed="rId2"/>
          <a:stretch>
            <a:fillRect/>
          </a:stretch>
        </p:blipFill>
        <p:spPr>
          <a:xfrm>
            <a:off x="838769" y="1051175"/>
            <a:ext cx="7631561" cy="3901117"/>
          </a:xfrm>
          <a:prstGeom prst="rect">
            <a:avLst/>
          </a:prstGeom>
        </p:spPr>
      </p:pic>
    </p:spTree>
    <p:extLst>
      <p:ext uri="{BB962C8B-B14F-4D97-AF65-F5344CB8AC3E}">
        <p14:creationId xmlns:p14="http://schemas.microsoft.com/office/powerpoint/2010/main" val="69547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evolution</a:t>
            </a:r>
          </a:p>
        </p:txBody>
      </p:sp>
      <p:pic>
        <p:nvPicPr>
          <p:cNvPr id="4" name="Picture 3" descr="A row of rectangular colored rectangular objects&#10;&#10;Description automatically generated with medium confidence">
            <a:extLst>
              <a:ext uri="{FF2B5EF4-FFF2-40B4-BE49-F238E27FC236}">
                <a16:creationId xmlns:a16="http://schemas.microsoft.com/office/drawing/2014/main" id="{7AF71D34-021A-8325-3D5D-A0CCA184B224}"/>
              </a:ext>
            </a:extLst>
          </p:cNvPr>
          <p:cNvPicPr>
            <a:picLocks noChangeAspect="1"/>
          </p:cNvPicPr>
          <p:nvPr/>
        </p:nvPicPr>
        <p:blipFill>
          <a:blip r:embed="rId2"/>
          <a:stretch>
            <a:fillRect/>
          </a:stretch>
        </p:blipFill>
        <p:spPr>
          <a:xfrm>
            <a:off x="921319" y="976791"/>
            <a:ext cx="7631561" cy="3901117"/>
          </a:xfrm>
          <a:prstGeom prst="rect">
            <a:avLst/>
          </a:prstGeom>
        </p:spPr>
      </p:pic>
    </p:spTree>
    <p:extLst>
      <p:ext uri="{BB962C8B-B14F-4D97-AF65-F5344CB8AC3E}">
        <p14:creationId xmlns:p14="http://schemas.microsoft.com/office/powerpoint/2010/main" val="3213168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evolution</a:t>
            </a:r>
          </a:p>
        </p:txBody>
      </p:sp>
      <p:pic>
        <p:nvPicPr>
          <p:cNvPr id="3" name="Picture 2">
            <a:extLst>
              <a:ext uri="{FF2B5EF4-FFF2-40B4-BE49-F238E27FC236}">
                <a16:creationId xmlns:a16="http://schemas.microsoft.com/office/drawing/2014/main" id="{EEDA6338-A8AC-BEEB-9325-08634FBF13E5}"/>
              </a:ext>
            </a:extLst>
          </p:cNvPr>
          <p:cNvPicPr>
            <a:picLocks noChangeAspect="1"/>
          </p:cNvPicPr>
          <p:nvPr/>
        </p:nvPicPr>
        <p:blipFill>
          <a:blip r:embed="rId2"/>
          <a:stretch>
            <a:fillRect/>
          </a:stretch>
        </p:blipFill>
        <p:spPr>
          <a:xfrm>
            <a:off x="871074" y="991437"/>
            <a:ext cx="7385050" cy="4152063"/>
          </a:xfrm>
          <a:prstGeom prst="rect">
            <a:avLst/>
          </a:prstGeom>
        </p:spPr>
      </p:pic>
    </p:spTree>
    <p:extLst>
      <p:ext uri="{BB962C8B-B14F-4D97-AF65-F5344CB8AC3E}">
        <p14:creationId xmlns:p14="http://schemas.microsoft.com/office/powerpoint/2010/main" val="46116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runtime environment</a:t>
            </a:r>
          </a:p>
        </p:txBody>
      </p:sp>
      <p:pic>
        <p:nvPicPr>
          <p:cNvPr id="4" name="Picture 3">
            <a:extLst>
              <a:ext uri="{FF2B5EF4-FFF2-40B4-BE49-F238E27FC236}">
                <a16:creationId xmlns:a16="http://schemas.microsoft.com/office/drawing/2014/main" id="{2698EC2F-86EC-4E97-978D-805623D847B3}"/>
              </a:ext>
            </a:extLst>
          </p:cNvPr>
          <p:cNvPicPr>
            <a:picLocks noChangeAspect="1"/>
          </p:cNvPicPr>
          <p:nvPr/>
        </p:nvPicPr>
        <p:blipFill>
          <a:blip r:embed="rId3"/>
          <a:stretch>
            <a:fillRect/>
          </a:stretch>
        </p:blipFill>
        <p:spPr>
          <a:xfrm>
            <a:off x="2762250" y="1172695"/>
            <a:ext cx="3619500" cy="3752850"/>
          </a:xfrm>
          <a:prstGeom prst="rect">
            <a:avLst/>
          </a:prstGeom>
        </p:spPr>
      </p:pic>
    </p:spTree>
    <p:extLst>
      <p:ext uri="{BB962C8B-B14F-4D97-AF65-F5344CB8AC3E}">
        <p14:creationId xmlns:p14="http://schemas.microsoft.com/office/powerpoint/2010/main" val="3535778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runtime environment</a:t>
            </a:r>
          </a:p>
        </p:txBody>
      </p:sp>
      <p:pic>
        <p:nvPicPr>
          <p:cNvPr id="5" name="Picture 4" descr="A diagram of a software development kit&#10;&#10;Description automatically generated">
            <a:extLst>
              <a:ext uri="{FF2B5EF4-FFF2-40B4-BE49-F238E27FC236}">
                <a16:creationId xmlns:a16="http://schemas.microsoft.com/office/drawing/2014/main" id="{ED8AD9C8-46F3-22E1-7A70-A06B302F047B}"/>
              </a:ext>
            </a:extLst>
          </p:cNvPr>
          <p:cNvPicPr>
            <a:picLocks noChangeAspect="1"/>
          </p:cNvPicPr>
          <p:nvPr/>
        </p:nvPicPr>
        <p:blipFill>
          <a:blip r:embed="rId3"/>
          <a:stretch>
            <a:fillRect/>
          </a:stretch>
        </p:blipFill>
        <p:spPr>
          <a:xfrm>
            <a:off x="1133817" y="1307700"/>
            <a:ext cx="6859563" cy="3505999"/>
          </a:xfrm>
          <a:prstGeom prst="rect">
            <a:avLst/>
          </a:prstGeom>
        </p:spPr>
      </p:pic>
    </p:spTree>
    <p:extLst>
      <p:ext uri="{BB962C8B-B14F-4D97-AF65-F5344CB8AC3E}">
        <p14:creationId xmlns:p14="http://schemas.microsoft.com/office/powerpoint/2010/main" val="117860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runtime environment</a:t>
            </a:r>
          </a:p>
        </p:txBody>
      </p:sp>
      <p:pic>
        <p:nvPicPr>
          <p:cNvPr id="3" name="Picture 2">
            <a:extLst>
              <a:ext uri="{FF2B5EF4-FFF2-40B4-BE49-F238E27FC236}">
                <a16:creationId xmlns:a16="http://schemas.microsoft.com/office/drawing/2014/main" id="{3A72B236-CCC7-BFC2-CC23-FA3950D84B93}"/>
              </a:ext>
            </a:extLst>
          </p:cNvPr>
          <p:cNvPicPr>
            <a:picLocks noChangeAspect="1"/>
          </p:cNvPicPr>
          <p:nvPr/>
        </p:nvPicPr>
        <p:blipFill>
          <a:blip r:embed="rId3"/>
          <a:stretch>
            <a:fillRect/>
          </a:stretch>
        </p:blipFill>
        <p:spPr>
          <a:xfrm>
            <a:off x="2248693" y="961559"/>
            <a:ext cx="4646613" cy="4121616"/>
          </a:xfrm>
          <a:prstGeom prst="rect">
            <a:avLst/>
          </a:prstGeom>
        </p:spPr>
      </p:pic>
    </p:spTree>
    <p:extLst>
      <p:ext uri="{BB962C8B-B14F-4D97-AF65-F5344CB8AC3E}">
        <p14:creationId xmlns:p14="http://schemas.microsoft.com/office/powerpoint/2010/main" val="7091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JDK setup (Windows)</a:t>
            </a:r>
          </a:p>
        </p:txBody>
      </p:sp>
      <p:pic>
        <p:nvPicPr>
          <p:cNvPr id="5" name="Picture 4" descr="A screenshot of a computer&#10;&#10;Description automatically generated">
            <a:extLst>
              <a:ext uri="{FF2B5EF4-FFF2-40B4-BE49-F238E27FC236}">
                <a16:creationId xmlns:a16="http://schemas.microsoft.com/office/drawing/2014/main" id="{A361D44F-99D5-607F-5B74-47621325546E}"/>
              </a:ext>
            </a:extLst>
          </p:cNvPr>
          <p:cNvPicPr>
            <a:picLocks noChangeAspect="1"/>
          </p:cNvPicPr>
          <p:nvPr/>
        </p:nvPicPr>
        <p:blipFill>
          <a:blip r:embed="rId3"/>
          <a:stretch>
            <a:fillRect/>
          </a:stretch>
        </p:blipFill>
        <p:spPr>
          <a:xfrm>
            <a:off x="2241706" y="1051175"/>
            <a:ext cx="4660587" cy="4059651"/>
          </a:xfrm>
          <a:prstGeom prst="rect">
            <a:avLst/>
          </a:prstGeom>
        </p:spPr>
      </p:pic>
    </p:spTree>
    <p:extLst>
      <p:ext uri="{BB962C8B-B14F-4D97-AF65-F5344CB8AC3E}">
        <p14:creationId xmlns:p14="http://schemas.microsoft.com/office/powerpoint/2010/main" val="171734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program structure</a:t>
            </a:r>
          </a:p>
        </p:txBody>
      </p:sp>
      <p:pic>
        <p:nvPicPr>
          <p:cNvPr id="7" name="Picture 6">
            <a:extLst>
              <a:ext uri="{FF2B5EF4-FFF2-40B4-BE49-F238E27FC236}">
                <a16:creationId xmlns:a16="http://schemas.microsoft.com/office/drawing/2014/main" id="{76E4DD99-8DE6-F1EB-A41F-9B6249620E38}"/>
              </a:ext>
            </a:extLst>
          </p:cNvPr>
          <p:cNvPicPr>
            <a:picLocks noChangeAspect="1"/>
          </p:cNvPicPr>
          <p:nvPr/>
        </p:nvPicPr>
        <p:blipFill>
          <a:blip r:embed="rId2"/>
          <a:stretch>
            <a:fillRect/>
          </a:stretch>
        </p:blipFill>
        <p:spPr>
          <a:xfrm>
            <a:off x="976312" y="1051175"/>
            <a:ext cx="7191375" cy="3974588"/>
          </a:xfrm>
          <a:prstGeom prst="rect">
            <a:avLst/>
          </a:prstGeom>
        </p:spPr>
      </p:pic>
    </p:spTree>
    <p:extLst>
      <p:ext uri="{BB962C8B-B14F-4D97-AF65-F5344CB8AC3E}">
        <p14:creationId xmlns:p14="http://schemas.microsoft.com/office/powerpoint/2010/main" val="495489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265500" y="1912650"/>
            <a:ext cx="4045199" cy="1318199"/>
          </a:xfrm>
          <a:prstGeom prst="rect">
            <a:avLst/>
          </a:prstGeom>
        </p:spPr>
        <p:txBody>
          <a:bodyPr lIns="91425" tIns="91425" rIns="91425" bIns="91425" anchor="ctr" anchorCtr="0">
            <a:noAutofit/>
          </a:bodyPr>
          <a:lstStyle/>
          <a:p>
            <a:pPr lvl="0" rtl="0">
              <a:spcBef>
                <a:spcPts val="0"/>
              </a:spcBef>
              <a:buNone/>
            </a:pPr>
            <a:r>
              <a:rPr lang="en" dirty="0"/>
              <a:t>Course summary</a:t>
            </a:r>
            <a:endParaRPr lang="en" sz="1100" b="0" dirty="0">
              <a:solidFill>
                <a:schemeClr val="dk2"/>
              </a:solidFill>
              <a:highlight>
                <a:srgbClr val="FFFFFF"/>
              </a:highlight>
              <a:latin typeface="Calibri"/>
              <a:ea typeface="Calibri"/>
              <a:cs typeface="Calibri"/>
              <a:sym typeface="Calibri"/>
            </a:endParaRPr>
          </a:p>
        </p:txBody>
      </p:sp>
      <p:sp>
        <p:nvSpPr>
          <p:cNvPr id="93" name="Shape 93"/>
          <p:cNvSpPr txBox="1">
            <a:spLocks noGrp="1"/>
          </p:cNvSpPr>
          <p:nvPr>
            <p:ph type="body" idx="2"/>
          </p:nvPr>
        </p:nvSpPr>
        <p:spPr>
          <a:xfrm>
            <a:off x="4802400" y="457500"/>
            <a:ext cx="3837000" cy="4110600"/>
          </a:xfrm>
          <a:prstGeom prst="rect">
            <a:avLst/>
          </a:prstGeom>
        </p:spPr>
        <p:txBody>
          <a:bodyPr lIns="91425" tIns="91425" rIns="91425" bIns="91425" anchor="ctr" anchorCtr="0">
            <a:noAutofit/>
          </a:bodyPr>
          <a:lstStyle/>
          <a:p>
            <a:pPr lvl="0" rtl="0">
              <a:lnSpc>
                <a:spcPct val="100000"/>
              </a:lnSpc>
              <a:spcBef>
                <a:spcPts val="0"/>
              </a:spcBef>
              <a:spcAft>
                <a:spcPts val="0"/>
              </a:spcAft>
              <a:buNone/>
            </a:pPr>
            <a:r>
              <a:rPr lang="en" sz="1400" b="1" dirty="0"/>
              <a:t>Java Core</a:t>
            </a:r>
          </a:p>
          <a:p>
            <a:pPr lvl="0" rtl="0">
              <a:lnSpc>
                <a:spcPct val="100000"/>
              </a:lnSpc>
              <a:spcBef>
                <a:spcPts val="0"/>
              </a:spcBef>
              <a:spcAft>
                <a:spcPts val="1600"/>
              </a:spcAft>
              <a:buNone/>
            </a:pPr>
            <a:r>
              <a:rPr lang="en" sz="1200" dirty="0"/>
              <a:t>Data structures and collections, exceptions, mulithreading</a:t>
            </a:r>
          </a:p>
          <a:p>
            <a:pPr lvl="0" rtl="0">
              <a:lnSpc>
                <a:spcPct val="100000"/>
              </a:lnSpc>
              <a:spcBef>
                <a:spcPts val="0"/>
              </a:spcBef>
              <a:spcAft>
                <a:spcPts val="0"/>
              </a:spcAft>
              <a:buNone/>
            </a:pPr>
            <a:r>
              <a:rPr lang="en" sz="1400" b="1" dirty="0"/>
              <a:t>Web development</a:t>
            </a:r>
            <a:r>
              <a:rPr lang="ru-RU" sz="1400" b="1" dirty="0"/>
              <a:t> </a:t>
            </a:r>
            <a:r>
              <a:rPr lang="en-US" sz="1400" b="1" dirty="0"/>
              <a:t>with Spring Framework</a:t>
            </a:r>
            <a:endParaRPr lang="en" sz="1400" b="1" dirty="0"/>
          </a:p>
          <a:p>
            <a:pPr lvl="0" rtl="0">
              <a:lnSpc>
                <a:spcPct val="100000"/>
              </a:lnSpc>
              <a:spcBef>
                <a:spcPts val="0"/>
              </a:spcBef>
              <a:buNone/>
            </a:pPr>
            <a:r>
              <a:rPr lang="en-US" sz="1200" dirty="0"/>
              <a:t>W</a:t>
            </a:r>
            <a:r>
              <a:rPr lang="en" sz="1200" dirty="0"/>
              <a:t>eb services and web applications</a:t>
            </a:r>
          </a:p>
          <a:p>
            <a:pPr lvl="0" rtl="0">
              <a:lnSpc>
                <a:spcPct val="100000"/>
              </a:lnSpc>
              <a:spcBef>
                <a:spcPts val="0"/>
              </a:spcBef>
              <a:spcAft>
                <a:spcPts val="0"/>
              </a:spcAft>
              <a:buClr>
                <a:schemeClr val="dk2"/>
              </a:buClr>
              <a:buSzPct val="78571"/>
              <a:buFont typeface="Arial"/>
              <a:buNone/>
            </a:pPr>
            <a:r>
              <a:rPr lang="en" sz="1400" b="1" dirty="0"/>
              <a:t>Functional programming with Java</a:t>
            </a:r>
          </a:p>
          <a:p>
            <a:pPr lvl="0" rtl="0">
              <a:lnSpc>
                <a:spcPct val="100000"/>
              </a:lnSpc>
              <a:spcBef>
                <a:spcPts val="0"/>
              </a:spcBef>
              <a:buNone/>
            </a:pPr>
            <a:r>
              <a:rPr lang="en" sz="1200" dirty="0"/>
              <a:t>Stream API, lambda functions</a:t>
            </a:r>
          </a:p>
          <a:p>
            <a:pPr lvl="0" rtl="0">
              <a:lnSpc>
                <a:spcPct val="100000"/>
              </a:lnSpc>
              <a:spcBef>
                <a:spcPts val="0"/>
              </a:spcBef>
              <a:spcAft>
                <a:spcPts val="0"/>
              </a:spcAft>
              <a:buClr>
                <a:schemeClr val="dk2"/>
              </a:buClr>
              <a:buSzPct val="78571"/>
              <a:buFont typeface="Arial"/>
              <a:buNone/>
            </a:pPr>
            <a:r>
              <a:rPr lang="en" sz="1400" b="1" dirty="0"/>
              <a:t>Data persistence</a:t>
            </a:r>
          </a:p>
          <a:p>
            <a:pPr lvl="0">
              <a:lnSpc>
                <a:spcPct val="100000"/>
              </a:lnSpc>
              <a:spcBef>
                <a:spcPts val="0"/>
              </a:spcBef>
              <a:buClr>
                <a:schemeClr val="dk2"/>
              </a:buClr>
              <a:buSzPct val="91666"/>
              <a:buFont typeface="Arial"/>
              <a:buNone/>
            </a:pPr>
            <a:r>
              <a:rPr lang="en" sz="1200" dirty="0"/>
              <a:t>Databases, frameworks</a:t>
            </a:r>
          </a:p>
          <a:p>
            <a:pPr lvl="0" rtl="0">
              <a:lnSpc>
                <a:spcPct val="100000"/>
              </a:lnSpc>
              <a:spcBef>
                <a:spcPts val="0"/>
              </a:spcBef>
              <a:buClr>
                <a:schemeClr val="dk2"/>
              </a:buClr>
              <a:buSzPct val="78571"/>
              <a:buFont typeface="Arial"/>
              <a:buNone/>
            </a:pPr>
            <a:r>
              <a:rPr lang="en" sz="1400" b="1" dirty="0"/>
              <a:t>Client-side applications</a:t>
            </a:r>
            <a:br>
              <a:rPr lang="en" sz="1500" dirty="0"/>
            </a:br>
            <a:r>
              <a:rPr lang="en" sz="1200" dirty="0"/>
              <a:t>R</a:t>
            </a:r>
            <a:r>
              <a:rPr lang="en-US" sz="1200" dirty="0"/>
              <a:t>e</a:t>
            </a:r>
            <a:r>
              <a:rPr lang="en" sz="1200" dirty="0"/>
              <a:t>sponsive design, multiplatform solutions</a:t>
            </a:r>
          </a:p>
          <a:p>
            <a:pPr lvl="0" rtl="0">
              <a:lnSpc>
                <a:spcPct val="100000"/>
              </a:lnSpc>
              <a:spcBef>
                <a:spcPts val="0"/>
              </a:spcBef>
              <a:buClr>
                <a:schemeClr val="dk2"/>
              </a:buClr>
              <a:buSzPct val="78571"/>
              <a:buFont typeface="Arial"/>
              <a:buNone/>
            </a:pPr>
            <a:r>
              <a:rPr lang="en" sz="1400" b="1" dirty="0"/>
              <a:t>Cloud solutions</a:t>
            </a:r>
            <a:br>
              <a:rPr lang="en" sz="1500" dirty="0"/>
            </a:br>
            <a:r>
              <a:rPr lang="en" sz="1200" dirty="0"/>
              <a:t>Cloud native</a:t>
            </a:r>
          </a:p>
          <a:p>
            <a:pPr>
              <a:lnSpc>
                <a:spcPct val="100000"/>
              </a:lnSpc>
              <a:buClr>
                <a:schemeClr val="dk2"/>
              </a:buClr>
              <a:buSzPct val="78571"/>
            </a:pPr>
            <a:r>
              <a:rPr lang="en" sz="1400" b="1" dirty="0"/>
              <a:t>Software development best practices</a:t>
            </a:r>
            <a:br>
              <a:rPr lang="en" sz="1400" dirty="0"/>
            </a:br>
            <a:r>
              <a:rPr lang="en" sz="1200" dirty="0"/>
              <a:t>Patterns, SDLC, methodologies</a:t>
            </a:r>
          </a:p>
          <a:p>
            <a:pPr lvl="0" rtl="0">
              <a:lnSpc>
                <a:spcPct val="100000"/>
              </a:lnSpc>
              <a:spcBef>
                <a:spcPts val="0"/>
              </a:spcBef>
              <a:buClr>
                <a:schemeClr val="dk2"/>
              </a:buClr>
              <a:buSzPct val="78571"/>
              <a:buFont typeface="Arial"/>
              <a:buNone/>
            </a:pPr>
            <a:endParaRPr lang="en"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Compiling and running Java code</a:t>
            </a:r>
          </a:p>
        </p:txBody>
      </p:sp>
      <p:pic>
        <p:nvPicPr>
          <p:cNvPr id="3" name="Picture 2">
            <a:extLst>
              <a:ext uri="{FF2B5EF4-FFF2-40B4-BE49-F238E27FC236}">
                <a16:creationId xmlns:a16="http://schemas.microsoft.com/office/drawing/2014/main" id="{3062580D-B68A-4835-9E92-9DABDB7762F1}"/>
              </a:ext>
            </a:extLst>
          </p:cNvPr>
          <p:cNvPicPr>
            <a:picLocks noChangeAspect="1"/>
          </p:cNvPicPr>
          <p:nvPr/>
        </p:nvPicPr>
        <p:blipFill>
          <a:blip r:embed="rId2"/>
          <a:stretch>
            <a:fillRect/>
          </a:stretch>
        </p:blipFill>
        <p:spPr>
          <a:xfrm>
            <a:off x="2717800" y="2717550"/>
            <a:ext cx="5829300" cy="2305050"/>
          </a:xfrm>
          <a:prstGeom prst="rect">
            <a:avLst/>
          </a:prstGeom>
        </p:spPr>
      </p:pic>
      <p:pic>
        <p:nvPicPr>
          <p:cNvPr id="5" name="Picture 4">
            <a:extLst>
              <a:ext uri="{FF2B5EF4-FFF2-40B4-BE49-F238E27FC236}">
                <a16:creationId xmlns:a16="http://schemas.microsoft.com/office/drawing/2014/main" id="{6B8A175D-92B7-454E-847B-7EC44180D9D3}"/>
              </a:ext>
            </a:extLst>
          </p:cNvPr>
          <p:cNvPicPr>
            <a:picLocks noChangeAspect="1"/>
          </p:cNvPicPr>
          <p:nvPr/>
        </p:nvPicPr>
        <p:blipFill>
          <a:blip r:embed="rId3"/>
          <a:stretch>
            <a:fillRect/>
          </a:stretch>
        </p:blipFill>
        <p:spPr>
          <a:xfrm>
            <a:off x="517525" y="1171575"/>
            <a:ext cx="3409950" cy="1400175"/>
          </a:xfrm>
          <a:prstGeom prst="rect">
            <a:avLst/>
          </a:prstGeom>
        </p:spPr>
      </p:pic>
    </p:spTree>
    <p:extLst>
      <p:ext uri="{BB962C8B-B14F-4D97-AF65-F5344CB8AC3E}">
        <p14:creationId xmlns:p14="http://schemas.microsoft.com/office/powerpoint/2010/main" val="373857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Running simple Java code</a:t>
            </a:r>
          </a:p>
        </p:txBody>
      </p:sp>
      <p:pic>
        <p:nvPicPr>
          <p:cNvPr id="4" name="Picture 3" descr="A screenshot of a computer&#10;&#10;Description automatically generated">
            <a:extLst>
              <a:ext uri="{FF2B5EF4-FFF2-40B4-BE49-F238E27FC236}">
                <a16:creationId xmlns:a16="http://schemas.microsoft.com/office/drawing/2014/main" id="{C4C1B031-4499-8EEE-E072-F7BA41359FF4}"/>
              </a:ext>
            </a:extLst>
          </p:cNvPr>
          <p:cNvPicPr>
            <a:picLocks noChangeAspect="1"/>
          </p:cNvPicPr>
          <p:nvPr/>
        </p:nvPicPr>
        <p:blipFill>
          <a:blip r:embed="rId3"/>
          <a:stretch>
            <a:fillRect/>
          </a:stretch>
        </p:blipFill>
        <p:spPr>
          <a:xfrm>
            <a:off x="1111385" y="1190014"/>
            <a:ext cx="6460197" cy="1724636"/>
          </a:xfrm>
          <a:prstGeom prst="rect">
            <a:avLst/>
          </a:prstGeom>
        </p:spPr>
      </p:pic>
      <p:pic>
        <p:nvPicPr>
          <p:cNvPr id="7" name="Picture 6" descr="A black square with small squares&#10;&#10;Description automatically generated">
            <a:extLst>
              <a:ext uri="{FF2B5EF4-FFF2-40B4-BE49-F238E27FC236}">
                <a16:creationId xmlns:a16="http://schemas.microsoft.com/office/drawing/2014/main" id="{2029B46B-3E5C-2B0B-37B6-DD0B28668916}"/>
              </a:ext>
            </a:extLst>
          </p:cNvPr>
          <p:cNvPicPr>
            <a:picLocks noChangeAspect="1"/>
          </p:cNvPicPr>
          <p:nvPr/>
        </p:nvPicPr>
        <p:blipFill>
          <a:blip r:embed="rId4"/>
          <a:stretch>
            <a:fillRect/>
          </a:stretch>
        </p:blipFill>
        <p:spPr>
          <a:xfrm>
            <a:off x="1094582" y="3438361"/>
            <a:ext cx="6477000" cy="1329235"/>
          </a:xfrm>
          <a:prstGeom prst="rect">
            <a:avLst/>
          </a:prstGeom>
        </p:spPr>
      </p:pic>
    </p:spTree>
    <p:extLst>
      <p:ext uri="{BB962C8B-B14F-4D97-AF65-F5344CB8AC3E}">
        <p14:creationId xmlns:p14="http://schemas.microsoft.com/office/powerpoint/2010/main" val="109584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Running Java code</a:t>
            </a:r>
          </a:p>
        </p:txBody>
      </p:sp>
      <p:sp>
        <p:nvSpPr>
          <p:cNvPr id="5" name="TextBox 4">
            <a:extLst>
              <a:ext uri="{FF2B5EF4-FFF2-40B4-BE49-F238E27FC236}">
                <a16:creationId xmlns:a16="http://schemas.microsoft.com/office/drawing/2014/main" id="{55A15B51-E064-826E-1B4D-9928592207C2}"/>
              </a:ext>
            </a:extLst>
          </p:cNvPr>
          <p:cNvSpPr txBox="1"/>
          <p:nvPr/>
        </p:nvSpPr>
        <p:spPr>
          <a:xfrm>
            <a:off x="804399" y="1176870"/>
            <a:ext cx="7518400" cy="3539430"/>
          </a:xfrm>
          <a:prstGeom prst="rect">
            <a:avLst/>
          </a:prstGeom>
          <a:noFill/>
        </p:spPr>
        <p:txBody>
          <a:bodyPr wrap="square">
            <a:spAutoFit/>
          </a:bodyPr>
          <a:lstStyle/>
          <a:p>
            <a:r>
              <a:rPr lang="en-US" b="1" dirty="0">
                <a:solidFill>
                  <a:srgbClr val="000000"/>
                </a:solidFill>
                <a:effectLst/>
              </a:rPr>
              <a:t>Using IDE</a:t>
            </a:r>
            <a:endParaRPr lang="en-US" b="1" dirty="0"/>
          </a:p>
          <a:p>
            <a:r>
              <a:rPr lang="en-US" dirty="0">
                <a:solidFill>
                  <a:srgbClr val="000000"/>
                </a:solidFill>
                <a:effectLst/>
              </a:rPr>
              <a:t>You can improve your development experience for Java programs by using IDE ( Integrated Development Environment ). Here are some steps to start:</a:t>
            </a:r>
            <a:br>
              <a:rPr lang="en-US" dirty="0">
                <a:solidFill>
                  <a:srgbClr val="000000"/>
                </a:solidFill>
                <a:effectLst/>
              </a:rPr>
            </a:br>
            <a:endParaRPr lang="en-US" dirty="0"/>
          </a:p>
          <a:p>
            <a:pPr>
              <a:buFont typeface="Arial" panose="020B0604020202020204" pitchFamily="34" charset="0"/>
              <a:buChar char="•"/>
            </a:pPr>
            <a:r>
              <a:rPr lang="en-US" dirty="0">
                <a:solidFill>
                  <a:srgbClr val="000000"/>
                </a:solidFill>
                <a:effectLst/>
              </a:rPr>
              <a:t>First, download and install an IDE on your pc. You can use Eclipse, IntelliJ IDEA, or NetBeans.</a:t>
            </a:r>
            <a:br>
              <a:rPr lang="en-US" dirty="0"/>
            </a:br>
            <a:r>
              <a:rPr lang="en-US" dirty="0"/>
              <a:t> </a:t>
            </a:r>
          </a:p>
          <a:p>
            <a:pPr>
              <a:buFont typeface="Arial" panose="020B0604020202020204" pitchFamily="34" charset="0"/>
              <a:buChar char="•"/>
            </a:pPr>
            <a:r>
              <a:rPr lang="en-US" dirty="0">
                <a:solidFill>
                  <a:srgbClr val="000000"/>
                </a:solidFill>
                <a:effectLst/>
              </a:rPr>
              <a:t>Now, create a new Java project in the IDE. Give it a name.</a:t>
            </a:r>
            <a:br>
              <a:rPr lang="en-US" dirty="0"/>
            </a:br>
            <a:r>
              <a:rPr lang="en-US" dirty="0"/>
              <a:t> </a:t>
            </a:r>
          </a:p>
          <a:p>
            <a:pPr>
              <a:buFont typeface="Arial" panose="020B0604020202020204" pitchFamily="34" charset="0"/>
              <a:buChar char="•"/>
            </a:pPr>
            <a:r>
              <a:rPr lang="en-US" dirty="0">
                <a:solidFill>
                  <a:srgbClr val="000000"/>
                </a:solidFill>
                <a:effectLst/>
              </a:rPr>
              <a:t>Next, create a new Java class in the project. Add your code to it.</a:t>
            </a:r>
            <a:br>
              <a:rPr lang="en-US" dirty="0"/>
            </a:br>
            <a:r>
              <a:rPr lang="en-US" dirty="0"/>
              <a:t> </a:t>
            </a:r>
          </a:p>
          <a:p>
            <a:pPr>
              <a:buFont typeface="Arial" panose="020B0604020202020204" pitchFamily="34" charset="0"/>
              <a:buChar char="•"/>
            </a:pPr>
            <a:r>
              <a:rPr lang="en-US" dirty="0">
                <a:solidFill>
                  <a:srgbClr val="000000"/>
                </a:solidFill>
                <a:effectLst/>
              </a:rPr>
              <a:t>Finally, run the IDE program to see the output and debug any issues.</a:t>
            </a:r>
            <a:br>
              <a:rPr lang="en-US" dirty="0"/>
            </a:br>
            <a:r>
              <a:rPr lang="en-US" dirty="0"/>
              <a:t> </a:t>
            </a:r>
          </a:p>
          <a:p>
            <a:pPr>
              <a:buFont typeface="Arial" panose="020B0604020202020204" pitchFamily="34" charset="0"/>
              <a:buChar char="•"/>
            </a:pPr>
            <a:r>
              <a:rPr lang="en-US" dirty="0">
                <a:solidFill>
                  <a:srgbClr val="000000"/>
                </a:solidFill>
                <a:effectLst/>
              </a:rPr>
              <a:t>You can use IDE features like auto-completion, syntax highlighting, and error checking to improve your code.</a:t>
            </a:r>
            <a:br>
              <a:rPr lang="en-US" dirty="0"/>
            </a:br>
            <a:endParaRPr lang="en-US" dirty="0"/>
          </a:p>
        </p:txBody>
      </p:sp>
    </p:spTree>
    <p:extLst>
      <p:ext uri="{BB962C8B-B14F-4D97-AF65-F5344CB8AC3E}">
        <p14:creationId xmlns:p14="http://schemas.microsoft.com/office/powerpoint/2010/main" val="1826625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IDE (Integrated Development Environment)</a:t>
            </a:r>
          </a:p>
        </p:txBody>
      </p:sp>
      <p:pic>
        <p:nvPicPr>
          <p:cNvPr id="5" name="Picture 4">
            <a:extLst>
              <a:ext uri="{FF2B5EF4-FFF2-40B4-BE49-F238E27FC236}">
                <a16:creationId xmlns:a16="http://schemas.microsoft.com/office/drawing/2014/main" id="{91D2029B-BF5D-43A2-AD8D-7906ABD944A0}"/>
              </a:ext>
            </a:extLst>
          </p:cNvPr>
          <p:cNvPicPr>
            <a:picLocks noChangeAspect="1"/>
          </p:cNvPicPr>
          <p:nvPr/>
        </p:nvPicPr>
        <p:blipFill>
          <a:blip r:embed="rId2"/>
          <a:stretch>
            <a:fillRect/>
          </a:stretch>
        </p:blipFill>
        <p:spPr>
          <a:xfrm>
            <a:off x="390979" y="1873250"/>
            <a:ext cx="4390572" cy="2794000"/>
          </a:xfrm>
          <a:prstGeom prst="rect">
            <a:avLst/>
          </a:prstGeom>
        </p:spPr>
      </p:pic>
      <p:sp>
        <p:nvSpPr>
          <p:cNvPr id="6" name="TextBox 5">
            <a:extLst>
              <a:ext uri="{FF2B5EF4-FFF2-40B4-BE49-F238E27FC236}">
                <a16:creationId xmlns:a16="http://schemas.microsoft.com/office/drawing/2014/main" id="{6ACC515E-DA97-43A1-898E-E24E9CB447E8}"/>
              </a:ext>
            </a:extLst>
          </p:cNvPr>
          <p:cNvSpPr txBox="1"/>
          <p:nvPr/>
        </p:nvSpPr>
        <p:spPr>
          <a:xfrm>
            <a:off x="5645150" y="2082800"/>
            <a:ext cx="2552700"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An IDE is usually responsible for these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Code editor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Compiling code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Running tests</a:t>
            </a:r>
          </a:p>
        </p:txBody>
      </p:sp>
    </p:spTree>
    <p:extLst>
      <p:ext uri="{BB962C8B-B14F-4D97-AF65-F5344CB8AC3E}">
        <p14:creationId xmlns:p14="http://schemas.microsoft.com/office/powerpoint/2010/main" val="2158555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IDE for Java</a:t>
            </a:r>
          </a:p>
        </p:txBody>
      </p:sp>
      <p:pic>
        <p:nvPicPr>
          <p:cNvPr id="4" name="Picture 3">
            <a:extLst>
              <a:ext uri="{FF2B5EF4-FFF2-40B4-BE49-F238E27FC236}">
                <a16:creationId xmlns:a16="http://schemas.microsoft.com/office/drawing/2014/main" id="{22FC51DE-BAFE-4BF1-A03D-B0639C761A09}"/>
              </a:ext>
            </a:extLst>
          </p:cNvPr>
          <p:cNvPicPr>
            <a:picLocks noChangeAspect="1"/>
          </p:cNvPicPr>
          <p:nvPr/>
        </p:nvPicPr>
        <p:blipFill>
          <a:blip r:embed="rId2"/>
          <a:stretch>
            <a:fillRect/>
          </a:stretch>
        </p:blipFill>
        <p:spPr>
          <a:xfrm>
            <a:off x="320101" y="942974"/>
            <a:ext cx="8121650" cy="4060825"/>
          </a:xfrm>
          <a:prstGeom prst="rect">
            <a:avLst/>
          </a:prstGeom>
        </p:spPr>
      </p:pic>
    </p:spTree>
    <p:extLst>
      <p:ext uri="{BB962C8B-B14F-4D97-AF65-F5344CB8AC3E}">
        <p14:creationId xmlns:p14="http://schemas.microsoft.com/office/powerpoint/2010/main" val="97299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Running Java code</a:t>
            </a:r>
          </a:p>
        </p:txBody>
      </p:sp>
      <p:pic>
        <p:nvPicPr>
          <p:cNvPr id="4" name="Picture 3" descr="A screenshot of a computer&#10;&#10;Description automatically generated">
            <a:extLst>
              <a:ext uri="{FF2B5EF4-FFF2-40B4-BE49-F238E27FC236}">
                <a16:creationId xmlns:a16="http://schemas.microsoft.com/office/drawing/2014/main" id="{E597A863-F76E-D3AE-CAD7-58F0B6D067F3}"/>
              </a:ext>
            </a:extLst>
          </p:cNvPr>
          <p:cNvPicPr>
            <a:picLocks noChangeAspect="1"/>
          </p:cNvPicPr>
          <p:nvPr/>
        </p:nvPicPr>
        <p:blipFill>
          <a:blip r:embed="rId3"/>
          <a:stretch>
            <a:fillRect/>
          </a:stretch>
        </p:blipFill>
        <p:spPr>
          <a:xfrm>
            <a:off x="1451222" y="1085481"/>
            <a:ext cx="6241556" cy="4058019"/>
          </a:xfrm>
          <a:prstGeom prst="rect">
            <a:avLst/>
          </a:prstGeom>
        </p:spPr>
      </p:pic>
    </p:spTree>
    <p:extLst>
      <p:ext uri="{BB962C8B-B14F-4D97-AF65-F5344CB8AC3E}">
        <p14:creationId xmlns:p14="http://schemas.microsoft.com/office/powerpoint/2010/main" val="3221407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265500" y="1912650"/>
            <a:ext cx="4045199" cy="1318199"/>
          </a:xfrm>
          <a:prstGeom prst="rect">
            <a:avLst/>
          </a:prstGeom>
        </p:spPr>
        <p:txBody>
          <a:bodyPr lIns="91425" tIns="91425" rIns="91425" bIns="91425" anchor="ctr" anchorCtr="0">
            <a:noAutofit/>
          </a:bodyPr>
          <a:lstStyle/>
          <a:p>
            <a:pPr lvl="0" rtl="0">
              <a:spcBef>
                <a:spcPts val="0"/>
              </a:spcBef>
              <a:buNone/>
            </a:pPr>
            <a:r>
              <a:rPr lang="en" dirty="0"/>
              <a:t>Cross-platform development with Java</a:t>
            </a:r>
            <a:endParaRPr lang="en" sz="1100" b="0" dirty="0">
              <a:solidFill>
                <a:schemeClr val="dk2"/>
              </a:solidFill>
              <a:highlight>
                <a:srgbClr val="FFFFFF"/>
              </a:highlight>
              <a:latin typeface="Calibri"/>
              <a:ea typeface="Calibri"/>
              <a:cs typeface="Calibri"/>
              <a:sym typeface="Calibri"/>
            </a:endParaRPr>
          </a:p>
        </p:txBody>
      </p:sp>
      <p:sp>
        <p:nvSpPr>
          <p:cNvPr id="93" name="Shape 93"/>
          <p:cNvSpPr txBox="1">
            <a:spLocks noGrp="1"/>
          </p:cNvSpPr>
          <p:nvPr>
            <p:ph type="body" idx="2"/>
          </p:nvPr>
        </p:nvSpPr>
        <p:spPr>
          <a:xfrm>
            <a:off x="4802400" y="457500"/>
            <a:ext cx="3837000" cy="4110600"/>
          </a:xfrm>
          <a:prstGeom prst="rect">
            <a:avLst/>
          </a:prstGeom>
        </p:spPr>
        <p:txBody>
          <a:bodyPr lIns="91425" tIns="91425" rIns="91425" bIns="91425" anchor="ctr" anchorCtr="0">
            <a:noAutofit/>
          </a:bodyPr>
          <a:lstStyle/>
          <a:p>
            <a:pPr lvl="0" rtl="0">
              <a:lnSpc>
                <a:spcPct val="100000"/>
              </a:lnSpc>
              <a:spcBef>
                <a:spcPts val="0"/>
              </a:spcBef>
              <a:spcAft>
                <a:spcPts val="0"/>
              </a:spcAft>
              <a:buNone/>
            </a:pPr>
            <a:r>
              <a:rPr lang="en-US" sz="1400" b="1" dirty="0"/>
              <a:t>Native vs multiplatform (cross-platform)</a:t>
            </a:r>
          </a:p>
          <a:p>
            <a:pPr lvl="0" rtl="0">
              <a:lnSpc>
                <a:spcPct val="100000"/>
              </a:lnSpc>
              <a:spcBef>
                <a:spcPts val="0"/>
              </a:spcBef>
              <a:spcAft>
                <a:spcPts val="0"/>
              </a:spcAft>
              <a:buNone/>
            </a:pPr>
            <a:endParaRPr lang="en" sz="1200" dirty="0"/>
          </a:p>
          <a:p>
            <a:pPr lvl="0" rtl="0">
              <a:lnSpc>
                <a:spcPct val="100000"/>
              </a:lnSpc>
              <a:spcBef>
                <a:spcPts val="0"/>
              </a:spcBef>
              <a:spcAft>
                <a:spcPts val="0"/>
              </a:spcAft>
              <a:buNone/>
            </a:pPr>
            <a:r>
              <a:rPr lang="en-US" sz="1400" b="1" dirty="0"/>
              <a:t>Platforms:</a:t>
            </a:r>
            <a:endParaRPr lang="en" sz="1400" b="1" dirty="0"/>
          </a:p>
          <a:p>
            <a:pPr lvl="0" rtl="0">
              <a:lnSpc>
                <a:spcPct val="100000"/>
              </a:lnSpc>
              <a:spcBef>
                <a:spcPts val="0"/>
              </a:spcBef>
              <a:buNone/>
            </a:pPr>
            <a:r>
              <a:rPr lang="en-US" sz="1200" dirty="0"/>
              <a:t>Device (desktop, tablet, mobile, play station)</a:t>
            </a:r>
            <a:br>
              <a:rPr lang="en-US" sz="1200" dirty="0"/>
            </a:br>
            <a:r>
              <a:rPr lang="en-US" sz="1200" dirty="0"/>
              <a:t>OS (Android, iOS, macOS, Linux, Windows)</a:t>
            </a:r>
            <a:br>
              <a:rPr lang="en-US" sz="1200" dirty="0"/>
            </a:br>
            <a:r>
              <a:rPr lang="en-US" sz="1200" dirty="0"/>
              <a:t>Runtime Environment (JRE, Docker)</a:t>
            </a:r>
            <a:endParaRPr lang="en" sz="1200" dirty="0"/>
          </a:p>
          <a:p>
            <a:pPr lvl="0" rtl="0">
              <a:lnSpc>
                <a:spcPct val="100000"/>
              </a:lnSpc>
              <a:spcBef>
                <a:spcPts val="0"/>
              </a:spcBef>
              <a:spcAft>
                <a:spcPts val="0"/>
              </a:spcAft>
              <a:buClr>
                <a:schemeClr val="dk2"/>
              </a:buClr>
              <a:buSzPct val="78571"/>
              <a:buFont typeface="Arial"/>
              <a:buNone/>
            </a:pPr>
            <a:r>
              <a:rPr lang="en-US" sz="1400" b="1" dirty="0"/>
              <a:t>Common approaches:</a:t>
            </a:r>
            <a:br>
              <a:rPr lang="en-US" sz="1400" b="1" dirty="0"/>
            </a:br>
            <a:r>
              <a:rPr lang="en-US" sz="1200" b="1" dirty="0"/>
              <a:t>- </a:t>
            </a:r>
            <a:r>
              <a:rPr lang="en-US" sz="1200" dirty="0"/>
              <a:t>same codebase but different execution code for different runtime environment (Java)</a:t>
            </a:r>
            <a:br>
              <a:rPr lang="en-US" sz="1200" dirty="0"/>
            </a:br>
            <a:r>
              <a:rPr lang="en-US" sz="1200" dirty="0"/>
              <a:t>- script-like languages (JavaScript, bash, python)</a:t>
            </a:r>
            <a:endParaRPr lang="en" sz="1200" dirty="0"/>
          </a:p>
        </p:txBody>
      </p:sp>
    </p:spTree>
    <p:extLst>
      <p:ext uri="{BB962C8B-B14F-4D97-AF65-F5344CB8AC3E}">
        <p14:creationId xmlns:p14="http://schemas.microsoft.com/office/powerpoint/2010/main" val="763644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ecosystem</a:t>
            </a:r>
          </a:p>
        </p:txBody>
      </p:sp>
      <p:pic>
        <p:nvPicPr>
          <p:cNvPr id="6" name="Picture 5" descr="A picture containing diagram&#10;&#10;Description automatically generated">
            <a:extLst>
              <a:ext uri="{FF2B5EF4-FFF2-40B4-BE49-F238E27FC236}">
                <a16:creationId xmlns:a16="http://schemas.microsoft.com/office/drawing/2014/main" id="{34228788-1ABE-4149-8953-D6C6CE7C3B9A}"/>
              </a:ext>
            </a:extLst>
          </p:cNvPr>
          <p:cNvPicPr>
            <a:picLocks noChangeAspect="1"/>
          </p:cNvPicPr>
          <p:nvPr/>
        </p:nvPicPr>
        <p:blipFill>
          <a:blip r:embed="rId2"/>
          <a:stretch>
            <a:fillRect/>
          </a:stretch>
        </p:blipFill>
        <p:spPr>
          <a:xfrm>
            <a:off x="2299517" y="1201550"/>
            <a:ext cx="4417290" cy="3938588"/>
          </a:xfrm>
          <a:prstGeom prst="rect">
            <a:avLst/>
          </a:prstGeom>
        </p:spPr>
      </p:pic>
    </p:spTree>
    <p:extLst>
      <p:ext uri="{BB962C8B-B14F-4D97-AF65-F5344CB8AC3E}">
        <p14:creationId xmlns:p14="http://schemas.microsoft.com/office/powerpoint/2010/main" val="3600511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Virtual machine vs container</a:t>
            </a:r>
          </a:p>
        </p:txBody>
      </p:sp>
      <p:pic>
        <p:nvPicPr>
          <p:cNvPr id="3" name="Picture 2">
            <a:extLst>
              <a:ext uri="{FF2B5EF4-FFF2-40B4-BE49-F238E27FC236}">
                <a16:creationId xmlns:a16="http://schemas.microsoft.com/office/drawing/2014/main" id="{1D66D7E5-065A-4925-A936-A6E24618A39C}"/>
              </a:ext>
            </a:extLst>
          </p:cNvPr>
          <p:cNvPicPr>
            <a:picLocks noChangeAspect="1"/>
          </p:cNvPicPr>
          <p:nvPr/>
        </p:nvPicPr>
        <p:blipFill>
          <a:blip r:embed="rId2"/>
          <a:stretch>
            <a:fillRect/>
          </a:stretch>
        </p:blipFill>
        <p:spPr>
          <a:xfrm>
            <a:off x="515474" y="1302684"/>
            <a:ext cx="8096250" cy="3600450"/>
          </a:xfrm>
          <a:prstGeom prst="rect">
            <a:avLst/>
          </a:prstGeom>
        </p:spPr>
      </p:pic>
    </p:spTree>
    <p:extLst>
      <p:ext uri="{BB962C8B-B14F-4D97-AF65-F5344CB8AC3E}">
        <p14:creationId xmlns:p14="http://schemas.microsoft.com/office/powerpoint/2010/main" val="1380953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Client-Server architecture</a:t>
            </a:r>
          </a:p>
        </p:txBody>
      </p:sp>
      <p:pic>
        <p:nvPicPr>
          <p:cNvPr id="4" name="Picture 3">
            <a:extLst>
              <a:ext uri="{FF2B5EF4-FFF2-40B4-BE49-F238E27FC236}">
                <a16:creationId xmlns:a16="http://schemas.microsoft.com/office/drawing/2014/main" id="{19F6FB83-F096-413E-B40B-5AECB7DE0920}"/>
              </a:ext>
            </a:extLst>
          </p:cNvPr>
          <p:cNvPicPr>
            <a:picLocks noChangeAspect="1"/>
          </p:cNvPicPr>
          <p:nvPr/>
        </p:nvPicPr>
        <p:blipFill>
          <a:blip r:embed="rId2"/>
          <a:stretch>
            <a:fillRect/>
          </a:stretch>
        </p:blipFill>
        <p:spPr>
          <a:xfrm>
            <a:off x="1431831" y="1268506"/>
            <a:ext cx="5729275" cy="3357282"/>
          </a:xfrm>
          <a:prstGeom prst="rect">
            <a:avLst/>
          </a:prstGeom>
        </p:spPr>
      </p:pic>
    </p:spTree>
    <p:extLst>
      <p:ext uri="{BB962C8B-B14F-4D97-AF65-F5344CB8AC3E}">
        <p14:creationId xmlns:p14="http://schemas.microsoft.com/office/powerpoint/2010/main" val="617781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265500" y="1912650"/>
            <a:ext cx="4045199" cy="1318199"/>
          </a:xfrm>
          <a:prstGeom prst="rect">
            <a:avLst/>
          </a:prstGeom>
        </p:spPr>
        <p:txBody>
          <a:bodyPr lIns="91425" tIns="91425" rIns="91425" bIns="91425" anchor="ctr" anchorCtr="0">
            <a:noAutofit/>
          </a:bodyPr>
          <a:lstStyle/>
          <a:p>
            <a:pPr lvl="0" rtl="0">
              <a:spcBef>
                <a:spcPts val="0"/>
              </a:spcBef>
              <a:buNone/>
            </a:pPr>
            <a:r>
              <a:rPr lang="en" dirty="0"/>
              <a:t>Course structure</a:t>
            </a:r>
            <a:endParaRPr lang="en" sz="1100" b="0" dirty="0">
              <a:solidFill>
                <a:schemeClr val="dk2"/>
              </a:solidFill>
              <a:highlight>
                <a:srgbClr val="FFFFFF"/>
              </a:highlight>
              <a:latin typeface="Calibri"/>
              <a:ea typeface="Calibri"/>
              <a:cs typeface="Calibri"/>
              <a:sym typeface="Calibri"/>
            </a:endParaRPr>
          </a:p>
        </p:txBody>
      </p:sp>
      <p:sp>
        <p:nvSpPr>
          <p:cNvPr id="93" name="Shape 93"/>
          <p:cNvSpPr txBox="1">
            <a:spLocks noGrp="1"/>
          </p:cNvSpPr>
          <p:nvPr>
            <p:ph type="body" idx="2"/>
          </p:nvPr>
        </p:nvSpPr>
        <p:spPr>
          <a:xfrm>
            <a:off x="4802400" y="457500"/>
            <a:ext cx="3837000" cy="4110600"/>
          </a:xfrm>
          <a:prstGeom prst="rect">
            <a:avLst/>
          </a:prstGeom>
        </p:spPr>
        <p:txBody>
          <a:bodyPr lIns="91425" tIns="91425" rIns="91425" bIns="91425" anchor="ctr" anchorCtr="0">
            <a:noAutofit/>
          </a:bodyPr>
          <a:lstStyle/>
          <a:p>
            <a:pPr lvl="0" rtl="0">
              <a:lnSpc>
                <a:spcPct val="100000"/>
              </a:lnSpc>
              <a:spcBef>
                <a:spcPts val="0"/>
              </a:spcBef>
              <a:spcAft>
                <a:spcPts val="0"/>
              </a:spcAft>
              <a:buNone/>
            </a:pPr>
            <a:r>
              <a:rPr lang="en" sz="1400" b="1" dirty="0"/>
              <a:t>16 lectures (theoretical)</a:t>
            </a:r>
          </a:p>
          <a:p>
            <a:pPr lvl="0" rtl="0">
              <a:lnSpc>
                <a:spcPct val="100000"/>
              </a:lnSpc>
              <a:spcBef>
                <a:spcPts val="0"/>
              </a:spcBef>
              <a:spcAft>
                <a:spcPts val="0"/>
              </a:spcAft>
              <a:buNone/>
            </a:pPr>
            <a:endParaRPr lang="en" sz="1400" b="1" dirty="0"/>
          </a:p>
          <a:p>
            <a:pPr lvl="0" rtl="0">
              <a:lnSpc>
                <a:spcPct val="100000"/>
              </a:lnSpc>
              <a:spcBef>
                <a:spcPts val="0"/>
              </a:spcBef>
              <a:spcAft>
                <a:spcPts val="0"/>
              </a:spcAft>
              <a:buNone/>
            </a:pPr>
            <a:r>
              <a:rPr lang="en-US" sz="1400" b="1" dirty="0"/>
              <a:t>8 workshops (practical)</a:t>
            </a:r>
          </a:p>
          <a:p>
            <a:pPr lvl="0" rtl="0">
              <a:lnSpc>
                <a:spcPct val="100000"/>
              </a:lnSpc>
              <a:spcBef>
                <a:spcPts val="0"/>
              </a:spcBef>
              <a:spcAft>
                <a:spcPts val="0"/>
              </a:spcAft>
              <a:buNone/>
            </a:pPr>
            <a:endParaRPr lang="en-US" sz="1400" b="1" dirty="0"/>
          </a:p>
          <a:p>
            <a:pPr lvl="0" rtl="0">
              <a:lnSpc>
                <a:spcPct val="100000"/>
              </a:lnSpc>
              <a:spcBef>
                <a:spcPts val="0"/>
              </a:spcBef>
              <a:spcAft>
                <a:spcPts val="0"/>
              </a:spcAft>
              <a:buNone/>
            </a:pPr>
            <a:r>
              <a:rPr lang="en-US" sz="1400" b="1" dirty="0"/>
              <a:t>Exam</a:t>
            </a:r>
            <a:endParaRPr lang="en" sz="1400" b="1" dirty="0"/>
          </a:p>
        </p:txBody>
      </p:sp>
    </p:spTree>
    <p:extLst>
      <p:ext uri="{BB962C8B-B14F-4D97-AF65-F5344CB8AC3E}">
        <p14:creationId xmlns:p14="http://schemas.microsoft.com/office/powerpoint/2010/main" val="882256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Web applications</a:t>
            </a:r>
          </a:p>
        </p:txBody>
      </p:sp>
      <p:pic>
        <p:nvPicPr>
          <p:cNvPr id="3" name="Picture 2">
            <a:extLst>
              <a:ext uri="{FF2B5EF4-FFF2-40B4-BE49-F238E27FC236}">
                <a16:creationId xmlns:a16="http://schemas.microsoft.com/office/drawing/2014/main" id="{A958DD65-46F2-492E-AD31-6F49CE5A1E17}"/>
              </a:ext>
            </a:extLst>
          </p:cNvPr>
          <p:cNvPicPr>
            <a:picLocks noChangeAspect="1"/>
          </p:cNvPicPr>
          <p:nvPr/>
        </p:nvPicPr>
        <p:blipFill>
          <a:blip r:embed="rId2"/>
          <a:stretch>
            <a:fillRect/>
          </a:stretch>
        </p:blipFill>
        <p:spPr>
          <a:xfrm>
            <a:off x="1529886" y="1296239"/>
            <a:ext cx="6067425" cy="3209925"/>
          </a:xfrm>
          <a:prstGeom prst="rect">
            <a:avLst/>
          </a:prstGeom>
        </p:spPr>
      </p:pic>
    </p:spTree>
    <p:extLst>
      <p:ext uri="{BB962C8B-B14F-4D97-AF65-F5344CB8AC3E}">
        <p14:creationId xmlns:p14="http://schemas.microsoft.com/office/powerpoint/2010/main" val="3439190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Java for web development</a:t>
            </a:r>
          </a:p>
        </p:txBody>
      </p:sp>
      <p:pic>
        <p:nvPicPr>
          <p:cNvPr id="4" name="Picture 3">
            <a:extLst>
              <a:ext uri="{FF2B5EF4-FFF2-40B4-BE49-F238E27FC236}">
                <a16:creationId xmlns:a16="http://schemas.microsoft.com/office/drawing/2014/main" id="{0B754F07-829E-4C04-8B20-59AA871A7848}"/>
              </a:ext>
            </a:extLst>
          </p:cNvPr>
          <p:cNvPicPr>
            <a:picLocks noChangeAspect="1"/>
          </p:cNvPicPr>
          <p:nvPr/>
        </p:nvPicPr>
        <p:blipFill>
          <a:blip r:embed="rId2"/>
          <a:stretch>
            <a:fillRect/>
          </a:stretch>
        </p:blipFill>
        <p:spPr>
          <a:xfrm>
            <a:off x="1149723" y="1194703"/>
            <a:ext cx="7046259" cy="3537222"/>
          </a:xfrm>
          <a:prstGeom prst="rect">
            <a:avLst/>
          </a:prstGeom>
        </p:spPr>
      </p:pic>
    </p:spTree>
    <p:extLst>
      <p:ext uri="{BB962C8B-B14F-4D97-AF65-F5344CB8AC3E}">
        <p14:creationId xmlns:p14="http://schemas.microsoft.com/office/powerpoint/2010/main" val="3758266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265500" y="1912650"/>
            <a:ext cx="4045200" cy="1318200"/>
          </a:xfrm>
          <a:prstGeom prst="rect">
            <a:avLst/>
          </a:prstGeom>
        </p:spPr>
        <p:txBody>
          <a:bodyPr lIns="91425" tIns="91425" rIns="91425" bIns="91425" anchor="ctr" anchorCtr="0">
            <a:noAutofit/>
          </a:bodyPr>
          <a:lstStyle/>
          <a:p>
            <a:pPr lvl="0" rtl="0">
              <a:spcBef>
                <a:spcPts val="0"/>
              </a:spcBef>
              <a:buNone/>
            </a:pPr>
            <a:r>
              <a:rPr lang="en-US" dirty="0"/>
              <a:t>Web applications and web services</a:t>
            </a:r>
            <a:endParaRPr lang="en" sz="1100" b="0" dirty="0">
              <a:solidFill>
                <a:schemeClr val="dk2"/>
              </a:solidFill>
              <a:highlight>
                <a:srgbClr val="FFFFFF"/>
              </a:highlight>
              <a:latin typeface="Calibri"/>
              <a:ea typeface="Calibri"/>
              <a:cs typeface="Calibri"/>
              <a:sym typeface="Calibri"/>
            </a:endParaRPr>
          </a:p>
        </p:txBody>
      </p:sp>
      <p:sp>
        <p:nvSpPr>
          <p:cNvPr id="99" name="Shape 99"/>
          <p:cNvSpPr txBox="1">
            <a:spLocks noGrp="1"/>
          </p:cNvSpPr>
          <p:nvPr>
            <p:ph type="body" idx="2"/>
          </p:nvPr>
        </p:nvSpPr>
        <p:spPr>
          <a:xfrm>
            <a:off x="4802400" y="457500"/>
            <a:ext cx="3837000" cy="4110600"/>
          </a:xfrm>
          <a:prstGeom prst="rect">
            <a:avLst/>
          </a:prstGeom>
        </p:spPr>
        <p:txBody>
          <a:bodyPr lIns="91425" tIns="91425" rIns="91425" bIns="91425" anchor="ctr" anchorCtr="0">
            <a:noAutofit/>
          </a:bodyPr>
          <a:lstStyle/>
          <a:p>
            <a:pPr lvl="0" rtl="0">
              <a:lnSpc>
                <a:spcPct val="100000"/>
              </a:lnSpc>
              <a:spcBef>
                <a:spcPts val="0"/>
              </a:spcBef>
              <a:buClr>
                <a:schemeClr val="dk2"/>
              </a:buClr>
              <a:buSzPct val="78571"/>
              <a:buFont typeface="Arial"/>
              <a:buNone/>
            </a:pPr>
            <a:r>
              <a:rPr lang="en-US" sz="1400" b="1" dirty="0"/>
              <a:t>WWW, Internet</a:t>
            </a:r>
            <a:endParaRPr lang="en" sz="1400" b="1" dirty="0"/>
          </a:p>
          <a:p>
            <a:pPr lvl="0" rtl="0">
              <a:lnSpc>
                <a:spcPct val="100000"/>
              </a:lnSpc>
              <a:spcBef>
                <a:spcPts val="0"/>
              </a:spcBef>
              <a:buClr>
                <a:schemeClr val="dk2"/>
              </a:buClr>
              <a:buSzPct val="78571"/>
              <a:buFont typeface="Arial"/>
              <a:buNone/>
            </a:pPr>
            <a:r>
              <a:rPr lang="en-US" sz="1400" b="1" dirty="0"/>
              <a:t>Protocols, HTTP</a:t>
            </a:r>
          </a:p>
          <a:p>
            <a:pPr lvl="0" rtl="0">
              <a:lnSpc>
                <a:spcPct val="100000"/>
              </a:lnSpc>
              <a:spcBef>
                <a:spcPts val="0"/>
              </a:spcBef>
              <a:buClr>
                <a:schemeClr val="dk2"/>
              </a:buClr>
              <a:buSzPct val="78571"/>
              <a:buFont typeface="Arial"/>
              <a:buNone/>
            </a:pPr>
            <a:r>
              <a:rPr lang="en-US" sz="1400" b="1" dirty="0"/>
              <a:t>HTTP Servlets, requests, responses</a:t>
            </a:r>
            <a:endParaRPr lang="en" sz="1400" b="1" dirty="0"/>
          </a:p>
        </p:txBody>
      </p:sp>
    </p:spTree>
    <p:extLst>
      <p:ext uri="{BB962C8B-B14F-4D97-AF65-F5344CB8AC3E}">
        <p14:creationId xmlns:p14="http://schemas.microsoft.com/office/powerpoint/2010/main" val="3896964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265500" y="1912650"/>
            <a:ext cx="4045200" cy="1318200"/>
          </a:xfrm>
          <a:prstGeom prst="rect">
            <a:avLst/>
          </a:prstGeom>
        </p:spPr>
        <p:txBody>
          <a:bodyPr lIns="91425" tIns="91425" rIns="91425" bIns="91425" anchor="ctr" anchorCtr="0">
            <a:noAutofit/>
          </a:bodyPr>
          <a:lstStyle/>
          <a:p>
            <a:pPr lvl="0" rtl="0">
              <a:spcBef>
                <a:spcPts val="0"/>
              </a:spcBef>
              <a:buNone/>
            </a:pPr>
            <a:r>
              <a:rPr lang="en-US" dirty="0"/>
              <a:t>WWW</a:t>
            </a:r>
            <a:endParaRPr lang="en" sz="1100" b="0" dirty="0">
              <a:solidFill>
                <a:schemeClr val="dk2"/>
              </a:solidFill>
              <a:highlight>
                <a:srgbClr val="FFFFFF"/>
              </a:highlight>
              <a:latin typeface="Calibri"/>
              <a:ea typeface="Calibri"/>
              <a:cs typeface="Calibri"/>
              <a:sym typeface="Calibri"/>
            </a:endParaRPr>
          </a:p>
        </p:txBody>
      </p:sp>
      <p:sp>
        <p:nvSpPr>
          <p:cNvPr id="99" name="Shape 99"/>
          <p:cNvSpPr txBox="1">
            <a:spLocks noGrp="1"/>
          </p:cNvSpPr>
          <p:nvPr>
            <p:ph type="body" idx="2"/>
          </p:nvPr>
        </p:nvSpPr>
        <p:spPr>
          <a:xfrm>
            <a:off x="4802400" y="457500"/>
            <a:ext cx="3837000" cy="4110600"/>
          </a:xfrm>
          <a:prstGeom prst="rect">
            <a:avLst/>
          </a:prstGeom>
        </p:spPr>
        <p:txBody>
          <a:bodyPr lIns="91425" tIns="91425" rIns="91425" bIns="91425" anchor="ctr" anchorCtr="0">
            <a:noAutofit/>
          </a:bodyPr>
          <a:lstStyle/>
          <a:p>
            <a:pPr lvl="0" rtl="0">
              <a:lnSpc>
                <a:spcPct val="100000"/>
              </a:lnSpc>
              <a:spcBef>
                <a:spcPts val="0"/>
              </a:spcBef>
              <a:buClr>
                <a:schemeClr val="dk2"/>
              </a:buClr>
              <a:buSzPct val="78571"/>
              <a:buFont typeface="Arial"/>
              <a:buNone/>
            </a:pPr>
            <a:r>
              <a:rPr lang="en-US" sz="1400" b="1" dirty="0"/>
              <a:t>The World Wide Web (WWW), commonly known as the Web, is an information system where documents and other web resources are identified by Uniform Resource Locators (URLs, such as https://example.com/), which may be interlinked by hyperlinks, and are accessible over the Internet. The resources of the Web are transferred via the Hypertext Transfer Protocol (HTTP), may be accessed by users by a software application called a web browser, and are published by a software application called a web server. The World Wide Web is built on top of the Internet, which pre-dated the Web by over two decades. </a:t>
            </a:r>
            <a:endParaRPr lang="en" sz="1400" b="1" dirty="0"/>
          </a:p>
        </p:txBody>
      </p:sp>
    </p:spTree>
    <p:extLst>
      <p:ext uri="{BB962C8B-B14F-4D97-AF65-F5344CB8AC3E}">
        <p14:creationId xmlns:p14="http://schemas.microsoft.com/office/powerpoint/2010/main" val="549745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WWW over Internet</a:t>
            </a:r>
          </a:p>
        </p:txBody>
      </p:sp>
      <p:pic>
        <p:nvPicPr>
          <p:cNvPr id="3" name="Picture 2">
            <a:extLst>
              <a:ext uri="{FF2B5EF4-FFF2-40B4-BE49-F238E27FC236}">
                <a16:creationId xmlns:a16="http://schemas.microsoft.com/office/drawing/2014/main" id="{F9ACCE10-024A-4327-8F4A-52B8EAE284C5}"/>
              </a:ext>
            </a:extLst>
          </p:cNvPr>
          <p:cNvPicPr>
            <a:picLocks noChangeAspect="1"/>
          </p:cNvPicPr>
          <p:nvPr/>
        </p:nvPicPr>
        <p:blipFill>
          <a:blip r:embed="rId2"/>
          <a:stretch>
            <a:fillRect/>
          </a:stretch>
        </p:blipFill>
        <p:spPr>
          <a:xfrm>
            <a:off x="1128993" y="1277732"/>
            <a:ext cx="6307231" cy="3687875"/>
          </a:xfrm>
          <a:prstGeom prst="rect">
            <a:avLst/>
          </a:prstGeom>
        </p:spPr>
      </p:pic>
    </p:spTree>
    <p:extLst>
      <p:ext uri="{BB962C8B-B14F-4D97-AF65-F5344CB8AC3E}">
        <p14:creationId xmlns:p14="http://schemas.microsoft.com/office/powerpoint/2010/main" val="235904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What else is in Internet?</a:t>
            </a:r>
          </a:p>
        </p:txBody>
      </p:sp>
      <p:pic>
        <p:nvPicPr>
          <p:cNvPr id="5" name="Picture 4">
            <a:extLst>
              <a:ext uri="{FF2B5EF4-FFF2-40B4-BE49-F238E27FC236}">
                <a16:creationId xmlns:a16="http://schemas.microsoft.com/office/drawing/2014/main" id="{2EA252AE-4F8A-15D2-A12D-AF489CE64368}"/>
              </a:ext>
            </a:extLst>
          </p:cNvPr>
          <p:cNvPicPr>
            <a:picLocks noChangeAspect="1"/>
          </p:cNvPicPr>
          <p:nvPr/>
        </p:nvPicPr>
        <p:blipFill>
          <a:blip r:embed="rId2"/>
          <a:stretch>
            <a:fillRect/>
          </a:stretch>
        </p:blipFill>
        <p:spPr>
          <a:xfrm>
            <a:off x="2753952" y="1051175"/>
            <a:ext cx="3619293" cy="4068085"/>
          </a:xfrm>
          <a:prstGeom prst="rect">
            <a:avLst/>
          </a:prstGeom>
        </p:spPr>
      </p:pic>
    </p:spTree>
    <p:extLst>
      <p:ext uri="{BB962C8B-B14F-4D97-AF65-F5344CB8AC3E}">
        <p14:creationId xmlns:p14="http://schemas.microsoft.com/office/powerpoint/2010/main" val="2148981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History of Internet</a:t>
            </a:r>
          </a:p>
        </p:txBody>
      </p:sp>
      <p:pic>
        <p:nvPicPr>
          <p:cNvPr id="4" name="Picture 3">
            <a:extLst>
              <a:ext uri="{FF2B5EF4-FFF2-40B4-BE49-F238E27FC236}">
                <a16:creationId xmlns:a16="http://schemas.microsoft.com/office/drawing/2014/main" id="{E739ED1D-E8F5-4EC2-B30A-8DB1D52FCC1A}"/>
              </a:ext>
            </a:extLst>
          </p:cNvPr>
          <p:cNvPicPr>
            <a:picLocks noChangeAspect="1"/>
          </p:cNvPicPr>
          <p:nvPr/>
        </p:nvPicPr>
        <p:blipFill>
          <a:blip r:embed="rId2"/>
          <a:stretch>
            <a:fillRect/>
          </a:stretch>
        </p:blipFill>
        <p:spPr>
          <a:xfrm>
            <a:off x="523875" y="1166812"/>
            <a:ext cx="8096250" cy="2809875"/>
          </a:xfrm>
          <a:prstGeom prst="rect">
            <a:avLst/>
          </a:prstGeom>
        </p:spPr>
      </p:pic>
    </p:spTree>
    <p:extLst>
      <p:ext uri="{BB962C8B-B14F-4D97-AF65-F5344CB8AC3E}">
        <p14:creationId xmlns:p14="http://schemas.microsoft.com/office/powerpoint/2010/main" val="893103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796A2F-1967-4ECF-8C29-9E0678EAA0D6}"/>
              </a:ext>
            </a:extLst>
          </p:cNvPr>
          <p:cNvPicPr>
            <a:picLocks noChangeAspect="1"/>
          </p:cNvPicPr>
          <p:nvPr/>
        </p:nvPicPr>
        <p:blipFill>
          <a:blip r:embed="rId2"/>
          <a:stretch>
            <a:fillRect/>
          </a:stretch>
        </p:blipFill>
        <p:spPr>
          <a:xfrm>
            <a:off x="2715238" y="0"/>
            <a:ext cx="3618327" cy="5119932"/>
          </a:xfrm>
          <a:prstGeom prst="rect">
            <a:avLst/>
          </a:prstGeom>
        </p:spPr>
      </p:pic>
    </p:spTree>
    <p:extLst>
      <p:ext uri="{BB962C8B-B14F-4D97-AF65-F5344CB8AC3E}">
        <p14:creationId xmlns:p14="http://schemas.microsoft.com/office/powerpoint/2010/main" val="2723015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OSI (Open System Interconnection) model</a:t>
            </a:r>
          </a:p>
        </p:txBody>
      </p:sp>
      <p:pic>
        <p:nvPicPr>
          <p:cNvPr id="3" name="Picture 2">
            <a:extLst>
              <a:ext uri="{FF2B5EF4-FFF2-40B4-BE49-F238E27FC236}">
                <a16:creationId xmlns:a16="http://schemas.microsoft.com/office/drawing/2014/main" id="{16C2C397-7287-4DAA-BA31-BEC2E00D0C16}"/>
              </a:ext>
            </a:extLst>
          </p:cNvPr>
          <p:cNvPicPr>
            <a:picLocks noChangeAspect="1"/>
          </p:cNvPicPr>
          <p:nvPr/>
        </p:nvPicPr>
        <p:blipFill>
          <a:blip r:embed="rId2"/>
          <a:stretch>
            <a:fillRect/>
          </a:stretch>
        </p:blipFill>
        <p:spPr>
          <a:xfrm>
            <a:off x="1463211" y="1185263"/>
            <a:ext cx="6200775" cy="3543300"/>
          </a:xfrm>
          <a:prstGeom prst="rect">
            <a:avLst/>
          </a:prstGeom>
        </p:spPr>
      </p:pic>
    </p:spTree>
    <p:extLst>
      <p:ext uri="{BB962C8B-B14F-4D97-AF65-F5344CB8AC3E}">
        <p14:creationId xmlns:p14="http://schemas.microsoft.com/office/powerpoint/2010/main" val="380437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HTTP protocol</a:t>
            </a:r>
          </a:p>
        </p:txBody>
      </p:sp>
      <p:pic>
        <p:nvPicPr>
          <p:cNvPr id="4" name="Picture 3">
            <a:extLst>
              <a:ext uri="{FF2B5EF4-FFF2-40B4-BE49-F238E27FC236}">
                <a16:creationId xmlns:a16="http://schemas.microsoft.com/office/drawing/2014/main" id="{7011C100-AF3B-40A5-B0E5-6775E2CA7F3D}"/>
              </a:ext>
            </a:extLst>
          </p:cNvPr>
          <p:cNvPicPr>
            <a:picLocks noChangeAspect="1"/>
          </p:cNvPicPr>
          <p:nvPr/>
        </p:nvPicPr>
        <p:blipFill>
          <a:blip r:embed="rId2"/>
          <a:stretch>
            <a:fillRect/>
          </a:stretch>
        </p:blipFill>
        <p:spPr>
          <a:xfrm>
            <a:off x="615486" y="1258421"/>
            <a:ext cx="7896225" cy="2895600"/>
          </a:xfrm>
          <a:prstGeom prst="rect">
            <a:avLst/>
          </a:prstGeom>
        </p:spPr>
      </p:pic>
    </p:spTree>
    <p:extLst>
      <p:ext uri="{BB962C8B-B14F-4D97-AF65-F5344CB8AC3E}">
        <p14:creationId xmlns:p14="http://schemas.microsoft.com/office/powerpoint/2010/main" val="976326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265500" y="1912650"/>
            <a:ext cx="4045199" cy="1318199"/>
          </a:xfrm>
          <a:prstGeom prst="rect">
            <a:avLst/>
          </a:prstGeom>
        </p:spPr>
        <p:txBody>
          <a:bodyPr lIns="91425" tIns="91425" rIns="91425" bIns="91425" anchor="ctr" anchorCtr="0">
            <a:noAutofit/>
          </a:bodyPr>
          <a:lstStyle/>
          <a:p>
            <a:pPr lvl="0" rtl="0">
              <a:spcBef>
                <a:spcPts val="0"/>
              </a:spcBef>
              <a:buNone/>
            </a:pPr>
            <a:r>
              <a:rPr lang="en" dirty="0"/>
              <a:t>Why Java is in this course?</a:t>
            </a:r>
            <a:endParaRPr lang="en" sz="1100" b="0" dirty="0">
              <a:solidFill>
                <a:schemeClr val="dk2"/>
              </a:solidFill>
              <a:highlight>
                <a:srgbClr val="FFFFFF"/>
              </a:highlight>
              <a:latin typeface="Calibri"/>
              <a:ea typeface="Calibri"/>
              <a:cs typeface="Calibri"/>
              <a:sym typeface="Calibri"/>
            </a:endParaRPr>
          </a:p>
        </p:txBody>
      </p:sp>
      <p:sp>
        <p:nvSpPr>
          <p:cNvPr id="93" name="Shape 93"/>
          <p:cNvSpPr txBox="1">
            <a:spLocks noGrp="1"/>
          </p:cNvSpPr>
          <p:nvPr>
            <p:ph type="body" idx="2"/>
          </p:nvPr>
        </p:nvSpPr>
        <p:spPr>
          <a:xfrm>
            <a:off x="4802400" y="457500"/>
            <a:ext cx="3837000" cy="4110600"/>
          </a:xfrm>
          <a:prstGeom prst="rect">
            <a:avLst/>
          </a:prstGeom>
        </p:spPr>
        <p:txBody>
          <a:bodyPr lIns="91425" tIns="91425" rIns="91425" bIns="91425" anchor="ctr" anchorCtr="0">
            <a:noAutofit/>
          </a:bodyPr>
          <a:lstStyle/>
          <a:p>
            <a:pPr lvl="0" rtl="0">
              <a:lnSpc>
                <a:spcPct val="100000"/>
              </a:lnSpc>
              <a:spcBef>
                <a:spcPts val="0"/>
              </a:spcBef>
              <a:spcAft>
                <a:spcPts val="0"/>
              </a:spcAft>
              <a:buNone/>
            </a:pPr>
            <a:r>
              <a:rPr lang="en-US" sz="1400" b="1" dirty="0"/>
              <a:t>Developed eco-system and community</a:t>
            </a:r>
          </a:p>
          <a:p>
            <a:pPr lvl="0" rtl="0">
              <a:lnSpc>
                <a:spcPct val="100000"/>
              </a:lnSpc>
              <a:spcBef>
                <a:spcPts val="0"/>
              </a:spcBef>
              <a:spcAft>
                <a:spcPts val="0"/>
              </a:spcAft>
              <a:buNone/>
            </a:pPr>
            <a:endParaRPr lang="en-US" sz="1400" b="1" dirty="0"/>
          </a:p>
          <a:p>
            <a:pPr lvl="0" rtl="0">
              <a:lnSpc>
                <a:spcPct val="100000"/>
              </a:lnSpc>
              <a:spcBef>
                <a:spcPts val="0"/>
              </a:spcBef>
              <a:spcAft>
                <a:spcPts val="0"/>
              </a:spcAft>
              <a:buNone/>
            </a:pPr>
            <a:r>
              <a:rPr lang="en-US" sz="1400" b="1" dirty="0"/>
              <a:t>Popular technology stack for web and BE development</a:t>
            </a:r>
          </a:p>
          <a:p>
            <a:pPr lvl="0" rtl="0">
              <a:lnSpc>
                <a:spcPct val="100000"/>
              </a:lnSpc>
              <a:spcBef>
                <a:spcPts val="0"/>
              </a:spcBef>
              <a:spcAft>
                <a:spcPts val="0"/>
              </a:spcAft>
              <a:buNone/>
            </a:pPr>
            <a:endParaRPr lang="en-US" sz="1400" b="1" dirty="0"/>
          </a:p>
          <a:p>
            <a:pPr lvl="0" rtl="0">
              <a:lnSpc>
                <a:spcPct val="100000"/>
              </a:lnSpc>
              <a:spcBef>
                <a:spcPts val="0"/>
              </a:spcBef>
              <a:spcAft>
                <a:spcPts val="0"/>
              </a:spcAft>
              <a:buNone/>
            </a:pPr>
            <a:r>
              <a:rPr lang="en-US" sz="1400" b="1" dirty="0"/>
              <a:t>High-Level, object oriented and strongly typed language</a:t>
            </a:r>
            <a:br>
              <a:rPr lang="en-US" sz="1400" b="1" dirty="0"/>
            </a:br>
            <a:br>
              <a:rPr lang="en-US" sz="1400" b="1" dirty="0"/>
            </a:br>
            <a:r>
              <a:rPr lang="en-US" sz="1400" b="1" dirty="0"/>
              <a:t>Runtime environment (JRE)</a:t>
            </a:r>
          </a:p>
          <a:p>
            <a:pPr lvl="0" rtl="0">
              <a:lnSpc>
                <a:spcPct val="100000"/>
              </a:lnSpc>
              <a:spcBef>
                <a:spcPts val="0"/>
              </a:spcBef>
              <a:spcAft>
                <a:spcPts val="0"/>
              </a:spcAft>
              <a:buNone/>
            </a:pPr>
            <a:r>
              <a:rPr lang="en-US" sz="1400" b="1" dirty="0"/>
              <a:t>for Windows/Linux/Cloud targeted to multi-platform development</a:t>
            </a:r>
          </a:p>
          <a:p>
            <a:pPr lvl="0" rtl="0">
              <a:lnSpc>
                <a:spcPct val="100000"/>
              </a:lnSpc>
              <a:spcBef>
                <a:spcPts val="0"/>
              </a:spcBef>
              <a:spcAft>
                <a:spcPts val="0"/>
              </a:spcAft>
              <a:buNone/>
            </a:pPr>
            <a:endParaRPr lang="en" sz="1200" dirty="0"/>
          </a:p>
        </p:txBody>
      </p:sp>
    </p:spTree>
    <p:extLst>
      <p:ext uri="{BB962C8B-B14F-4D97-AF65-F5344CB8AC3E}">
        <p14:creationId xmlns:p14="http://schemas.microsoft.com/office/powerpoint/2010/main" val="2358401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HTTP protocol</a:t>
            </a:r>
          </a:p>
        </p:txBody>
      </p:sp>
      <p:pic>
        <p:nvPicPr>
          <p:cNvPr id="5" name="Picture 4" descr="A diagram of a program&#10;&#10;Description automatically generated with medium confidence">
            <a:extLst>
              <a:ext uri="{FF2B5EF4-FFF2-40B4-BE49-F238E27FC236}">
                <a16:creationId xmlns:a16="http://schemas.microsoft.com/office/drawing/2014/main" id="{7255478E-BA62-AA27-CB21-BFFBE5F802C7}"/>
              </a:ext>
            </a:extLst>
          </p:cNvPr>
          <p:cNvPicPr>
            <a:picLocks noChangeAspect="1"/>
          </p:cNvPicPr>
          <p:nvPr/>
        </p:nvPicPr>
        <p:blipFill>
          <a:blip r:embed="rId2"/>
          <a:stretch>
            <a:fillRect/>
          </a:stretch>
        </p:blipFill>
        <p:spPr>
          <a:xfrm>
            <a:off x="711200" y="1016977"/>
            <a:ext cx="7721600" cy="4126523"/>
          </a:xfrm>
          <a:prstGeom prst="rect">
            <a:avLst/>
          </a:prstGeom>
        </p:spPr>
      </p:pic>
    </p:spTree>
    <p:extLst>
      <p:ext uri="{BB962C8B-B14F-4D97-AF65-F5344CB8AC3E}">
        <p14:creationId xmlns:p14="http://schemas.microsoft.com/office/powerpoint/2010/main" val="680470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HTTP protocol: response</a:t>
            </a:r>
          </a:p>
        </p:txBody>
      </p:sp>
      <p:pic>
        <p:nvPicPr>
          <p:cNvPr id="5" name="Picture 4" descr="A colorful rectangular object with text&#10;&#10;Description automatically generated with medium confidence">
            <a:extLst>
              <a:ext uri="{FF2B5EF4-FFF2-40B4-BE49-F238E27FC236}">
                <a16:creationId xmlns:a16="http://schemas.microsoft.com/office/drawing/2014/main" id="{A9A8ABAF-1CB8-4456-C9BD-6A545A30F1B6}"/>
              </a:ext>
            </a:extLst>
          </p:cNvPr>
          <p:cNvPicPr>
            <a:picLocks noChangeAspect="1"/>
          </p:cNvPicPr>
          <p:nvPr/>
        </p:nvPicPr>
        <p:blipFill>
          <a:blip r:embed="rId2"/>
          <a:stretch>
            <a:fillRect/>
          </a:stretch>
        </p:blipFill>
        <p:spPr>
          <a:xfrm>
            <a:off x="4223941" y="991554"/>
            <a:ext cx="4920059" cy="342265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56DB629B-249A-3F79-E550-DF9871EAD217}"/>
              </a:ext>
            </a:extLst>
          </p:cNvPr>
          <p:cNvPicPr>
            <a:picLocks noChangeAspect="1"/>
          </p:cNvPicPr>
          <p:nvPr/>
        </p:nvPicPr>
        <p:blipFill>
          <a:blip r:embed="rId3"/>
          <a:stretch>
            <a:fillRect/>
          </a:stretch>
        </p:blipFill>
        <p:spPr>
          <a:xfrm>
            <a:off x="201149" y="2047875"/>
            <a:ext cx="5113801" cy="2897821"/>
          </a:xfrm>
          <a:prstGeom prst="rect">
            <a:avLst/>
          </a:prstGeom>
        </p:spPr>
      </p:pic>
    </p:spTree>
    <p:extLst>
      <p:ext uri="{BB962C8B-B14F-4D97-AF65-F5344CB8AC3E}">
        <p14:creationId xmlns:p14="http://schemas.microsoft.com/office/powerpoint/2010/main" val="1132188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HTTP request processing in Web apps</a:t>
            </a:r>
          </a:p>
        </p:txBody>
      </p:sp>
      <p:pic>
        <p:nvPicPr>
          <p:cNvPr id="3" name="Picture 2">
            <a:extLst>
              <a:ext uri="{FF2B5EF4-FFF2-40B4-BE49-F238E27FC236}">
                <a16:creationId xmlns:a16="http://schemas.microsoft.com/office/drawing/2014/main" id="{8AF1EF54-B07A-4E5A-88F7-FF608467537C}"/>
              </a:ext>
            </a:extLst>
          </p:cNvPr>
          <p:cNvPicPr>
            <a:picLocks noChangeAspect="1"/>
          </p:cNvPicPr>
          <p:nvPr/>
        </p:nvPicPr>
        <p:blipFill>
          <a:blip r:embed="rId2"/>
          <a:stretch>
            <a:fillRect/>
          </a:stretch>
        </p:blipFill>
        <p:spPr>
          <a:xfrm>
            <a:off x="2053758" y="1316410"/>
            <a:ext cx="4848225" cy="3209925"/>
          </a:xfrm>
          <a:prstGeom prst="rect">
            <a:avLst/>
          </a:prstGeom>
        </p:spPr>
      </p:pic>
    </p:spTree>
    <p:extLst>
      <p:ext uri="{BB962C8B-B14F-4D97-AF65-F5344CB8AC3E}">
        <p14:creationId xmlns:p14="http://schemas.microsoft.com/office/powerpoint/2010/main" val="1854009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Servlet and JSP</a:t>
            </a:r>
          </a:p>
        </p:txBody>
      </p:sp>
      <p:pic>
        <p:nvPicPr>
          <p:cNvPr id="4" name="Picture 3">
            <a:extLst>
              <a:ext uri="{FF2B5EF4-FFF2-40B4-BE49-F238E27FC236}">
                <a16:creationId xmlns:a16="http://schemas.microsoft.com/office/drawing/2014/main" id="{341D1C4A-083E-432A-83C3-EFB5A5EF6EBF}"/>
              </a:ext>
            </a:extLst>
          </p:cNvPr>
          <p:cNvPicPr>
            <a:picLocks noChangeAspect="1"/>
          </p:cNvPicPr>
          <p:nvPr/>
        </p:nvPicPr>
        <p:blipFill>
          <a:blip r:embed="rId2"/>
          <a:stretch>
            <a:fillRect/>
          </a:stretch>
        </p:blipFill>
        <p:spPr>
          <a:xfrm>
            <a:off x="1521478" y="1211354"/>
            <a:ext cx="6463543" cy="3421157"/>
          </a:xfrm>
          <a:prstGeom prst="rect">
            <a:avLst/>
          </a:prstGeom>
        </p:spPr>
      </p:pic>
    </p:spTree>
    <p:extLst>
      <p:ext uri="{BB962C8B-B14F-4D97-AF65-F5344CB8AC3E}">
        <p14:creationId xmlns:p14="http://schemas.microsoft.com/office/powerpoint/2010/main" val="2084471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Servlet and JSP</a:t>
            </a:r>
          </a:p>
        </p:txBody>
      </p:sp>
      <p:pic>
        <p:nvPicPr>
          <p:cNvPr id="3" name="Picture 2">
            <a:extLst>
              <a:ext uri="{FF2B5EF4-FFF2-40B4-BE49-F238E27FC236}">
                <a16:creationId xmlns:a16="http://schemas.microsoft.com/office/drawing/2014/main" id="{BBC37489-5BBA-4643-8BA8-9DFC9F1C4D0B}"/>
              </a:ext>
            </a:extLst>
          </p:cNvPr>
          <p:cNvPicPr>
            <a:picLocks noChangeAspect="1"/>
          </p:cNvPicPr>
          <p:nvPr/>
        </p:nvPicPr>
        <p:blipFill>
          <a:blip r:embed="rId2"/>
          <a:stretch>
            <a:fillRect/>
          </a:stretch>
        </p:blipFill>
        <p:spPr>
          <a:xfrm>
            <a:off x="234486" y="1077025"/>
            <a:ext cx="6411853" cy="2989449"/>
          </a:xfrm>
          <a:prstGeom prst="rect">
            <a:avLst/>
          </a:prstGeom>
        </p:spPr>
      </p:pic>
      <p:pic>
        <p:nvPicPr>
          <p:cNvPr id="5" name="Picture 4">
            <a:extLst>
              <a:ext uri="{FF2B5EF4-FFF2-40B4-BE49-F238E27FC236}">
                <a16:creationId xmlns:a16="http://schemas.microsoft.com/office/drawing/2014/main" id="{9905024F-8431-48CA-BFE4-43048612AC35}"/>
              </a:ext>
            </a:extLst>
          </p:cNvPr>
          <p:cNvPicPr>
            <a:picLocks noChangeAspect="1"/>
          </p:cNvPicPr>
          <p:nvPr/>
        </p:nvPicPr>
        <p:blipFill>
          <a:blip r:embed="rId3"/>
          <a:stretch>
            <a:fillRect/>
          </a:stretch>
        </p:blipFill>
        <p:spPr>
          <a:xfrm>
            <a:off x="4062973" y="1458444"/>
            <a:ext cx="4643774" cy="3564031"/>
          </a:xfrm>
          <a:prstGeom prst="rect">
            <a:avLst/>
          </a:prstGeom>
        </p:spPr>
      </p:pic>
    </p:spTree>
    <p:extLst>
      <p:ext uri="{BB962C8B-B14F-4D97-AF65-F5344CB8AC3E}">
        <p14:creationId xmlns:p14="http://schemas.microsoft.com/office/powerpoint/2010/main" val="2959590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Client-server architecture, rich clients</a:t>
            </a:r>
          </a:p>
        </p:txBody>
      </p:sp>
      <p:pic>
        <p:nvPicPr>
          <p:cNvPr id="4" name="Picture 3">
            <a:extLst>
              <a:ext uri="{FF2B5EF4-FFF2-40B4-BE49-F238E27FC236}">
                <a16:creationId xmlns:a16="http://schemas.microsoft.com/office/drawing/2014/main" id="{05288460-7897-4A97-BA2F-39082FE965F1}"/>
              </a:ext>
            </a:extLst>
          </p:cNvPr>
          <p:cNvPicPr>
            <a:picLocks noChangeAspect="1"/>
          </p:cNvPicPr>
          <p:nvPr/>
        </p:nvPicPr>
        <p:blipFill>
          <a:blip r:embed="rId2"/>
          <a:stretch>
            <a:fillRect/>
          </a:stretch>
        </p:blipFill>
        <p:spPr>
          <a:xfrm>
            <a:off x="519429" y="1051175"/>
            <a:ext cx="2990253" cy="2047039"/>
          </a:xfrm>
          <a:prstGeom prst="rect">
            <a:avLst/>
          </a:prstGeom>
        </p:spPr>
      </p:pic>
      <p:pic>
        <p:nvPicPr>
          <p:cNvPr id="6" name="Picture 5">
            <a:extLst>
              <a:ext uri="{FF2B5EF4-FFF2-40B4-BE49-F238E27FC236}">
                <a16:creationId xmlns:a16="http://schemas.microsoft.com/office/drawing/2014/main" id="{EE2AAAE5-F390-42D8-9781-EB90A7F79B0A}"/>
              </a:ext>
            </a:extLst>
          </p:cNvPr>
          <p:cNvPicPr>
            <a:picLocks noChangeAspect="1"/>
          </p:cNvPicPr>
          <p:nvPr/>
        </p:nvPicPr>
        <p:blipFill>
          <a:blip r:embed="rId3"/>
          <a:stretch>
            <a:fillRect/>
          </a:stretch>
        </p:blipFill>
        <p:spPr>
          <a:xfrm>
            <a:off x="2748803" y="3212663"/>
            <a:ext cx="6026621" cy="1759324"/>
          </a:xfrm>
          <a:prstGeom prst="rect">
            <a:avLst/>
          </a:prstGeom>
        </p:spPr>
      </p:pic>
    </p:spTree>
    <p:extLst>
      <p:ext uri="{BB962C8B-B14F-4D97-AF65-F5344CB8AC3E}">
        <p14:creationId xmlns:p14="http://schemas.microsoft.com/office/powerpoint/2010/main" val="1594216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Web apps and web services</a:t>
            </a:r>
          </a:p>
        </p:txBody>
      </p:sp>
      <p:pic>
        <p:nvPicPr>
          <p:cNvPr id="3" name="Picture 2">
            <a:extLst>
              <a:ext uri="{FF2B5EF4-FFF2-40B4-BE49-F238E27FC236}">
                <a16:creationId xmlns:a16="http://schemas.microsoft.com/office/drawing/2014/main" id="{61B23808-C62D-4299-9A8F-DC8F2667D31B}"/>
              </a:ext>
            </a:extLst>
          </p:cNvPr>
          <p:cNvPicPr>
            <a:picLocks noChangeAspect="1"/>
          </p:cNvPicPr>
          <p:nvPr/>
        </p:nvPicPr>
        <p:blipFill>
          <a:blip r:embed="rId2"/>
          <a:stretch>
            <a:fillRect/>
          </a:stretch>
        </p:blipFill>
        <p:spPr>
          <a:xfrm>
            <a:off x="1805267" y="932887"/>
            <a:ext cx="5533465" cy="4150099"/>
          </a:xfrm>
          <a:prstGeom prst="rect">
            <a:avLst/>
          </a:prstGeom>
        </p:spPr>
      </p:pic>
    </p:spTree>
    <p:extLst>
      <p:ext uri="{BB962C8B-B14F-4D97-AF65-F5344CB8AC3E}">
        <p14:creationId xmlns:p14="http://schemas.microsoft.com/office/powerpoint/2010/main" val="3383944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APIs (+</a:t>
            </a:r>
            <a:r>
              <a:rPr lang="en-US" sz="3200" dirty="0" err="1">
                <a:solidFill>
                  <a:schemeClr val="dk1"/>
                </a:solidFill>
              </a:rPr>
              <a:t>gRPC</a:t>
            </a:r>
            <a:r>
              <a:rPr lang="en-US" sz="3200" dirty="0">
                <a:solidFill>
                  <a:schemeClr val="dk1"/>
                </a:solidFill>
              </a:rPr>
              <a:t> since 2015)</a:t>
            </a:r>
          </a:p>
        </p:txBody>
      </p:sp>
      <p:pic>
        <p:nvPicPr>
          <p:cNvPr id="4" name="Picture 3">
            <a:extLst>
              <a:ext uri="{FF2B5EF4-FFF2-40B4-BE49-F238E27FC236}">
                <a16:creationId xmlns:a16="http://schemas.microsoft.com/office/drawing/2014/main" id="{F5C758DA-1EBD-4358-8115-629FF8F1D88E}"/>
              </a:ext>
            </a:extLst>
          </p:cNvPr>
          <p:cNvPicPr>
            <a:picLocks noChangeAspect="1"/>
          </p:cNvPicPr>
          <p:nvPr/>
        </p:nvPicPr>
        <p:blipFill>
          <a:blip r:embed="rId2"/>
          <a:stretch>
            <a:fillRect/>
          </a:stretch>
        </p:blipFill>
        <p:spPr>
          <a:xfrm>
            <a:off x="1058955" y="1100864"/>
            <a:ext cx="7264774" cy="3875615"/>
          </a:xfrm>
          <a:prstGeom prst="rect">
            <a:avLst/>
          </a:prstGeom>
        </p:spPr>
      </p:pic>
    </p:spTree>
    <p:extLst>
      <p:ext uri="{BB962C8B-B14F-4D97-AF65-F5344CB8AC3E}">
        <p14:creationId xmlns:p14="http://schemas.microsoft.com/office/powerpoint/2010/main" val="2072006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SOAP vs REST</a:t>
            </a:r>
          </a:p>
        </p:txBody>
      </p:sp>
      <p:pic>
        <p:nvPicPr>
          <p:cNvPr id="5" name="Picture 4">
            <a:extLst>
              <a:ext uri="{FF2B5EF4-FFF2-40B4-BE49-F238E27FC236}">
                <a16:creationId xmlns:a16="http://schemas.microsoft.com/office/drawing/2014/main" id="{8B7FD228-706E-4CE5-A12A-D11C7ABF1228}"/>
              </a:ext>
            </a:extLst>
          </p:cNvPr>
          <p:cNvPicPr>
            <a:picLocks noChangeAspect="1"/>
          </p:cNvPicPr>
          <p:nvPr/>
        </p:nvPicPr>
        <p:blipFill>
          <a:blip r:embed="rId2"/>
          <a:stretch>
            <a:fillRect/>
          </a:stretch>
        </p:blipFill>
        <p:spPr>
          <a:xfrm>
            <a:off x="0" y="1274365"/>
            <a:ext cx="9144000" cy="3576406"/>
          </a:xfrm>
          <a:prstGeom prst="rect">
            <a:avLst/>
          </a:prstGeom>
        </p:spPr>
      </p:pic>
    </p:spTree>
    <p:extLst>
      <p:ext uri="{BB962C8B-B14F-4D97-AF65-F5344CB8AC3E}">
        <p14:creationId xmlns:p14="http://schemas.microsoft.com/office/powerpoint/2010/main" val="4182646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SOAP vs REST</a:t>
            </a:r>
          </a:p>
        </p:txBody>
      </p:sp>
      <p:pic>
        <p:nvPicPr>
          <p:cNvPr id="3" name="Picture 2">
            <a:extLst>
              <a:ext uri="{FF2B5EF4-FFF2-40B4-BE49-F238E27FC236}">
                <a16:creationId xmlns:a16="http://schemas.microsoft.com/office/drawing/2014/main" id="{2395AEB5-38A4-4E94-8B8B-26655E4F2FAC}"/>
              </a:ext>
            </a:extLst>
          </p:cNvPr>
          <p:cNvPicPr>
            <a:picLocks noChangeAspect="1"/>
          </p:cNvPicPr>
          <p:nvPr/>
        </p:nvPicPr>
        <p:blipFill>
          <a:blip r:embed="rId2"/>
          <a:stretch>
            <a:fillRect/>
          </a:stretch>
        </p:blipFill>
        <p:spPr>
          <a:xfrm>
            <a:off x="487456" y="902769"/>
            <a:ext cx="8169088" cy="4180219"/>
          </a:xfrm>
          <a:prstGeom prst="rect">
            <a:avLst/>
          </a:prstGeom>
        </p:spPr>
      </p:pic>
    </p:spTree>
    <p:extLst>
      <p:ext uri="{BB962C8B-B14F-4D97-AF65-F5344CB8AC3E}">
        <p14:creationId xmlns:p14="http://schemas.microsoft.com/office/powerpoint/2010/main" val="3406931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Languages classification (years ago)</a:t>
            </a:r>
          </a:p>
        </p:txBody>
      </p:sp>
      <p:pic>
        <p:nvPicPr>
          <p:cNvPr id="4" name="Picture 3">
            <a:extLst>
              <a:ext uri="{FF2B5EF4-FFF2-40B4-BE49-F238E27FC236}">
                <a16:creationId xmlns:a16="http://schemas.microsoft.com/office/drawing/2014/main" id="{ED5F7BDE-E214-585A-896B-6DC48B03B91E}"/>
              </a:ext>
            </a:extLst>
          </p:cNvPr>
          <p:cNvPicPr>
            <a:picLocks noChangeAspect="1"/>
          </p:cNvPicPr>
          <p:nvPr/>
        </p:nvPicPr>
        <p:blipFill>
          <a:blip r:embed="rId2"/>
          <a:stretch>
            <a:fillRect/>
          </a:stretch>
        </p:blipFill>
        <p:spPr>
          <a:xfrm>
            <a:off x="1842247" y="1001805"/>
            <a:ext cx="5459506" cy="4094630"/>
          </a:xfrm>
          <a:prstGeom prst="rect">
            <a:avLst/>
          </a:prstGeom>
        </p:spPr>
      </p:pic>
    </p:spTree>
    <p:extLst>
      <p:ext uri="{BB962C8B-B14F-4D97-AF65-F5344CB8AC3E}">
        <p14:creationId xmlns:p14="http://schemas.microsoft.com/office/powerpoint/2010/main" val="3713659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REST and HTTP</a:t>
            </a:r>
          </a:p>
        </p:txBody>
      </p:sp>
      <p:pic>
        <p:nvPicPr>
          <p:cNvPr id="3" name="Picture 2">
            <a:extLst>
              <a:ext uri="{FF2B5EF4-FFF2-40B4-BE49-F238E27FC236}">
                <a16:creationId xmlns:a16="http://schemas.microsoft.com/office/drawing/2014/main" id="{800B6430-8A3C-45C8-93E8-2A2DED5D9321}"/>
              </a:ext>
            </a:extLst>
          </p:cNvPr>
          <p:cNvPicPr>
            <a:picLocks noChangeAspect="1"/>
          </p:cNvPicPr>
          <p:nvPr/>
        </p:nvPicPr>
        <p:blipFill>
          <a:blip r:embed="rId2"/>
          <a:stretch>
            <a:fillRect/>
          </a:stretch>
        </p:blipFill>
        <p:spPr>
          <a:xfrm>
            <a:off x="1721784" y="1193706"/>
            <a:ext cx="5512734" cy="3460120"/>
          </a:xfrm>
          <a:prstGeom prst="rect">
            <a:avLst/>
          </a:prstGeom>
        </p:spPr>
      </p:pic>
    </p:spTree>
    <p:extLst>
      <p:ext uri="{BB962C8B-B14F-4D97-AF65-F5344CB8AC3E}">
        <p14:creationId xmlns:p14="http://schemas.microsoft.com/office/powerpoint/2010/main" val="58914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JSON vs XML</a:t>
            </a:r>
          </a:p>
        </p:txBody>
      </p:sp>
      <p:pic>
        <p:nvPicPr>
          <p:cNvPr id="4" name="Picture 3">
            <a:extLst>
              <a:ext uri="{FF2B5EF4-FFF2-40B4-BE49-F238E27FC236}">
                <a16:creationId xmlns:a16="http://schemas.microsoft.com/office/drawing/2014/main" id="{8FEB2BBC-D904-45C6-853E-618381FF3AA5}"/>
              </a:ext>
            </a:extLst>
          </p:cNvPr>
          <p:cNvPicPr>
            <a:picLocks noChangeAspect="1"/>
          </p:cNvPicPr>
          <p:nvPr/>
        </p:nvPicPr>
        <p:blipFill>
          <a:blip r:embed="rId2"/>
          <a:stretch>
            <a:fillRect/>
          </a:stretch>
        </p:blipFill>
        <p:spPr>
          <a:xfrm>
            <a:off x="2062693" y="990662"/>
            <a:ext cx="4896159" cy="3932657"/>
          </a:xfrm>
          <a:prstGeom prst="rect">
            <a:avLst/>
          </a:prstGeom>
        </p:spPr>
      </p:pic>
    </p:spTree>
    <p:extLst>
      <p:ext uri="{BB962C8B-B14F-4D97-AF65-F5344CB8AC3E}">
        <p14:creationId xmlns:p14="http://schemas.microsoft.com/office/powerpoint/2010/main" val="997690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URL, resource, parameters</a:t>
            </a:r>
          </a:p>
        </p:txBody>
      </p:sp>
      <p:pic>
        <p:nvPicPr>
          <p:cNvPr id="3" name="Picture 2">
            <a:extLst>
              <a:ext uri="{FF2B5EF4-FFF2-40B4-BE49-F238E27FC236}">
                <a16:creationId xmlns:a16="http://schemas.microsoft.com/office/drawing/2014/main" id="{F0F5B7BD-F558-4B82-AF9C-67B9CFEEA0ED}"/>
              </a:ext>
            </a:extLst>
          </p:cNvPr>
          <p:cNvPicPr>
            <a:picLocks noChangeAspect="1"/>
          </p:cNvPicPr>
          <p:nvPr/>
        </p:nvPicPr>
        <p:blipFill>
          <a:blip r:embed="rId2"/>
          <a:stretch>
            <a:fillRect/>
          </a:stretch>
        </p:blipFill>
        <p:spPr>
          <a:xfrm>
            <a:off x="423582" y="1274668"/>
            <a:ext cx="6225988" cy="1390471"/>
          </a:xfrm>
          <a:prstGeom prst="rect">
            <a:avLst/>
          </a:prstGeom>
        </p:spPr>
      </p:pic>
      <p:pic>
        <p:nvPicPr>
          <p:cNvPr id="5" name="Picture 4">
            <a:extLst>
              <a:ext uri="{FF2B5EF4-FFF2-40B4-BE49-F238E27FC236}">
                <a16:creationId xmlns:a16="http://schemas.microsoft.com/office/drawing/2014/main" id="{5CA850ED-D876-4D1B-A52E-D24ACC13BEF3}"/>
              </a:ext>
            </a:extLst>
          </p:cNvPr>
          <p:cNvPicPr>
            <a:picLocks noChangeAspect="1"/>
          </p:cNvPicPr>
          <p:nvPr/>
        </p:nvPicPr>
        <p:blipFill>
          <a:blip r:embed="rId3"/>
          <a:stretch>
            <a:fillRect/>
          </a:stretch>
        </p:blipFill>
        <p:spPr>
          <a:xfrm>
            <a:off x="3966882" y="2322165"/>
            <a:ext cx="4538382" cy="2409760"/>
          </a:xfrm>
          <a:prstGeom prst="rect">
            <a:avLst/>
          </a:prstGeom>
        </p:spPr>
      </p:pic>
    </p:spTree>
    <p:extLst>
      <p:ext uri="{BB962C8B-B14F-4D97-AF65-F5344CB8AC3E}">
        <p14:creationId xmlns:p14="http://schemas.microsoft.com/office/powerpoint/2010/main" val="40506310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a:solidFill>
                  <a:schemeClr val="dk1"/>
                </a:solidFill>
              </a:rPr>
              <a:t>REST vs </a:t>
            </a:r>
            <a:r>
              <a:rPr lang="en-US" sz="3200" dirty="0" err="1">
                <a:solidFill>
                  <a:schemeClr val="dk1"/>
                </a:solidFill>
              </a:rPr>
              <a:t>GraphQL</a:t>
            </a:r>
            <a:endParaRPr lang="en-US" sz="3200" dirty="0">
              <a:solidFill>
                <a:schemeClr val="dk1"/>
              </a:solidFill>
            </a:endParaRPr>
          </a:p>
        </p:txBody>
      </p:sp>
      <p:pic>
        <p:nvPicPr>
          <p:cNvPr id="4" name="Picture 3">
            <a:extLst>
              <a:ext uri="{FF2B5EF4-FFF2-40B4-BE49-F238E27FC236}">
                <a16:creationId xmlns:a16="http://schemas.microsoft.com/office/drawing/2014/main" id="{C4D29552-769A-4993-B9B1-814108655F23}"/>
              </a:ext>
            </a:extLst>
          </p:cNvPr>
          <p:cNvPicPr>
            <a:picLocks noChangeAspect="1"/>
          </p:cNvPicPr>
          <p:nvPr/>
        </p:nvPicPr>
        <p:blipFill>
          <a:blip r:embed="rId2"/>
          <a:stretch>
            <a:fillRect/>
          </a:stretch>
        </p:blipFill>
        <p:spPr>
          <a:xfrm>
            <a:off x="0" y="1149725"/>
            <a:ext cx="9156598" cy="3889300"/>
          </a:xfrm>
          <a:prstGeom prst="rect">
            <a:avLst/>
          </a:prstGeom>
        </p:spPr>
      </p:pic>
    </p:spTree>
    <p:extLst>
      <p:ext uri="{BB962C8B-B14F-4D97-AF65-F5344CB8AC3E}">
        <p14:creationId xmlns:p14="http://schemas.microsoft.com/office/powerpoint/2010/main" val="1432349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err="1">
                <a:solidFill>
                  <a:schemeClr val="dk1"/>
                </a:solidFill>
              </a:rPr>
              <a:t>gRPC</a:t>
            </a:r>
            <a:r>
              <a:rPr lang="en-US" sz="3200" dirty="0">
                <a:solidFill>
                  <a:schemeClr val="dk1"/>
                </a:solidFill>
              </a:rPr>
              <a:t>: comparing API architecture</a:t>
            </a:r>
          </a:p>
        </p:txBody>
      </p:sp>
      <p:pic>
        <p:nvPicPr>
          <p:cNvPr id="3" name="Picture 2">
            <a:extLst>
              <a:ext uri="{FF2B5EF4-FFF2-40B4-BE49-F238E27FC236}">
                <a16:creationId xmlns:a16="http://schemas.microsoft.com/office/drawing/2014/main" id="{497B9DF2-253D-2DDF-FCCF-F793EE465FA6}"/>
              </a:ext>
            </a:extLst>
          </p:cNvPr>
          <p:cNvPicPr>
            <a:picLocks noChangeAspect="1"/>
          </p:cNvPicPr>
          <p:nvPr/>
        </p:nvPicPr>
        <p:blipFill>
          <a:blip r:embed="rId2"/>
          <a:stretch>
            <a:fillRect/>
          </a:stretch>
        </p:blipFill>
        <p:spPr>
          <a:xfrm>
            <a:off x="934378" y="990662"/>
            <a:ext cx="7275244" cy="4092325"/>
          </a:xfrm>
          <a:prstGeom prst="rect">
            <a:avLst/>
          </a:prstGeom>
        </p:spPr>
      </p:pic>
    </p:spTree>
    <p:extLst>
      <p:ext uri="{BB962C8B-B14F-4D97-AF65-F5344CB8AC3E}">
        <p14:creationId xmlns:p14="http://schemas.microsoft.com/office/powerpoint/2010/main" val="712004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err="1">
                <a:solidFill>
                  <a:schemeClr val="dk1"/>
                </a:solidFill>
              </a:rPr>
              <a:t>gRPC</a:t>
            </a:r>
            <a:r>
              <a:rPr lang="en-US" sz="3200" dirty="0">
                <a:solidFill>
                  <a:schemeClr val="dk1"/>
                </a:solidFill>
              </a:rPr>
              <a:t> vs REST</a:t>
            </a:r>
          </a:p>
        </p:txBody>
      </p:sp>
      <p:pic>
        <p:nvPicPr>
          <p:cNvPr id="4" name="Picture 3">
            <a:extLst>
              <a:ext uri="{FF2B5EF4-FFF2-40B4-BE49-F238E27FC236}">
                <a16:creationId xmlns:a16="http://schemas.microsoft.com/office/drawing/2014/main" id="{9F3AF143-3EB0-0463-3981-94619FF3E8D9}"/>
              </a:ext>
            </a:extLst>
          </p:cNvPr>
          <p:cNvPicPr>
            <a:picLocks noChangeAspect="1"/>
          </p:cNvPicPr>
          <p:nvPr/>
        </p:nvPicPr>
        <p:blipFill>
          <a:blip r:embed="rId2"/>
          <a:stretch>
            <a:fillRect/>
          </a:stretch>
        </p:blipFill>
        <p:spPr>
          <a:xfrm>
            <a:off x="1101261" y="1409700"/>
            <a:ext cx="6924675" cy="2781300"/>
          </a:xfrm>
          <a:prstGeom prst="rect">
            <a:avLst/>
          </a:prstGeom>
        </p:spPr>
      </p:pic>
    </p:spTree>
    <p:extLst>
      <p:ext uri="{BB962C8B-B14F-4D97-AF65-F5344CB8AC3E}">
        <p14:creationId xmlns:p14="http://schemas.microsoft.com/office/powerpoint/2010/main" val="3458912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200" dirty="0" err="1">
                <a:solidFill>
                  <a:schemeClr val="dk1"/>
                </a:solidFill>
              </a:rPr>
              <a:t>gRPC</a:t>
            </a:r>
            <a:r>
              <a:rPr lang="en-US" sz="3200" dirty="0">
                <a:solidFill>
                  <a:schemeClr val="dk1"/>
                </a:solidFill>
              </a:rPr>
              <a:t> usage example</a:t>
            </a:r>
          </a:p>
        </p:txBody>
      </p:sp>
      <p:pic>
        <p:nvPicPr>
          <p:cNvPr id="5" name="Picture 4" descr="Diagram&#10;&#10;Description automatically generated">
            <a:extLst>
              <a:ext uri="{FF2B5EF4-FFF2-40B4-BE49-F238E27FC236}">
                <a16:creationId xmlns:a16="http://schemas.microsoft.com/office/drawing/2014/main" id="{33A56737-AC69-C85B-0568-3AB5432DA4D8}"/>
              </a:ext>
            </a:extLst>
          </p:cNvPr>
          <p:cNvPicPr>
            <a:picLocks noChangeAspect="1"/>
          </p:cNvPicPr>
          <p:nvPr/>
        </p:nvPicPr>
        <p:blipFill>
          <a:blip r:embed="rId2"/>
          <a:stretch>
            <a:fillRect/>
          </a:stretch>
        </p:blipFill>
        <p:spPr>
          <a:xfrm>
            <a:off x="530678" y="693440"/>
            <a:ext cx="6992951" cy="4450060"/>
          </a:xfrm>
          <a:prstGeom prst="rect">
            <a:avLst/>
          </a:prstGeom>
        </p:spPr>
      </p:pic>
    </p:spTree>
    <p:extLst>
      <p:ext uri="{BB962C8B-B14F-4D97-AF65-F5344CB8AC3E}">
        <p14:creationId xmlns:p14="http://schemas.microsoft.com/office/powerpoint/2010/main" val="19559444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06425" y="1806825"/>
            <a:ext cx="8296799" cy="1541999"/>
          </a:xfrm>
          <a:prstGeom prst="rect">
            <a:avLst/>
          </a:prstGeom>
        </p:spPr>
        <p:txBody>
          <a:bodyPr lIns="91425" tIns="91425" rIns="91425" bIns="91425" anchor="ctr" anchorCtr="0">
            <a:noAutofit/>
          </a:bodyPr>
          <a:lstStyle/>
          <a:p>
            <a:pPr lvl="0">
              <a:spcBef>
                <a:spcPts val="0"/>
              </a:spcBef>
              <a:buNone/>
            </a:pPr>
            <a:r>
              <a:rPr lang="en"/>
              <a:t>Questions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Languages classification by level</a:t>
            </a:r>
          </a:p>
        </p:txBody>
      </p:sp>
      <p:pic>
        <p:nvPicPr>
          <p:cNvPr id="3" name="Picture 2">
            <a:extLst>
              <a:ext uri="{FF2B5EF4-FFF2-40B4-BE49-F238E27FC236}">
                <a16:creationId xmlns:a16="http://schemas.microsoft.com/office/drawing/2014/main" id="{ED09781F-77B6-429F-2ED7-B2B089376C28}"/>
              </a:ext>
            </a:extLst>
          </p:cNvPr>
          <p:cNvPicPr>
            <a:picLocks noChangeAspect="1"/>
          </p:cNvPicPr>
          <p:nvPr/>
        </p:nvPicPr>
        <p:blipFill>
          <a:blip r:embed="rId2"/>
          <a:stretch>
            <a:fillRect/>
          </a:stretch>
        </p:blipFill>
        <p:spPr>
          <a:xfrm>
            <a:off x="-8401" y="1562881"/>
            <a:ext cx="9144000" cy="3322101"/>
          </a:xfrm>
          <a:prstGeom prst="rect">
            <a:avLst/>
          </a:prstGeom>
        </p:spPr>
      </p:pic>
    </p:spTree>
    <p:extLst>
      <p:ext uri="{BB962C8B-B14F-4D97-AF65-F5344CB8AC3E}">
        <p14:creationId xmlns:p14="http://schemas.microsoft.com/office/powerpoint/2010/main" val="396923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Languages classification (modern)</a:t>
            </a:r>
          </a:p>
        </p:txBody>
      </p:sp>
      <p:pic>
        <p:nvPicPr>
          <p:cNvPr id="3" name="Picture 2">
            <a:extLst>
              <a:ext uri="{FF2B5EF4-FFF2-40B4-BE49-F238E27FC236}">
                <a16:creationId xmlns:a16="http://schemas.microsoft.com/office/drawing/2014/main" id="{0FC9547A-FBE3-C8D8-E683-A06F83241A77}"/>
              </a:ext>
            </a:extLst>
          </p:cNvPr>
          <p:cNvPicPr>
            <a:picLocks noChangeAspect="1"/>
          </p:cNvPicPr>
          <p:nvPr/>
        </p:nvPicPr>
        <p:blipFill>
          <a:blip r:embed="rId2"/>
          <a:stretch>
            <a:fillRect/>
          </a:stretch>
        </p:blipFill>
        <p:spPr>
          <a:xfrm>
            <a:off x="1406541" y="1105513"/>
            <a:ext cx="6314116" cy="4037987"/>
          </a:xfrm>
          <a:prstGeom prst="rect">
            <a:avLst/>
          </a:prstGeom>
        </p:spPr>
      </p:pic>
    </p:spTree>
    <p:extLst>
      <p:ext uri="{BB962C8B-B14F-4D97-AF65-F5344CB8AC3E}">
        <p14:creationId xmlns:p14="http://schemas.microsoft.com/office/powerpoint/2010/main" val="2191542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609D7-8030-4741-BC34-61D2C119068F}"/>
              </a:ext>
            </a:extLst>
          </p:cNvPr>
          <p:cNvSpPr>
            <a:spLocks noGrp="1"/>
          </p:cNvSpPr>
          <p:nvPr>
            <p:ph type="title"/>
          </p:nvPr>
        </p:nvSpPr>
        <p:spPr/>
        <p:txBody>
          <a:bodyPr/>
          <a:lstStyle/>
          <a:p>
            <a:pPr algn="ctr">
              <a:buClr>
                <a:schemeClr val="dk1"/>
              </a:buClr>
            </a:pPr>
            <a:r>
              <a:rPr lang="en-US" sz="3600" dirty="0">
                <a:solidFill>
                  <a:schemeClr val="dk1"/>
                </a:solidFill>
              </a:rPr>
              <a:t>Dev frameworks classification</a:t>
            </a:r>
          </a:p>
        </p:txBody>
      </p:sp>
      <p:pic>
        <p:nvPicPr>
          <p:cNvPr id="4" name="Picture 3">
            <a:extLst>
              <a:ext uri="{FF2B5EF4-FFF2-40B4-BE49-F238E27FC236}">
                <a16:creationId xmlns:a16="http://schemas.microsoft.com/office/drawing/2014/main" id="{771FF4C0-AEBC-E0BA-ED5D-A889C5ED84DC}"/>
              </a:ext>
            </a:extLst>
          </p:cNvPr>
          <p:cNvPicPr>
            <a:picLocks noChangeAspect="1"/>
          </p:cNvPicPr>
          <p:nvPr/>
        </p:nvPicPr>
        <p:blipFill>
          <a:blip r:embed="rId2"/>
          <a:stretch>
            <a:fillRect/>
          </a:stretch>
        </p:blipFill>
        <p:spPr>
          <a:xfrm>
            <a:off x="1750739" y="994748"/>
            <a:ext cx="5642521" cy="4148752"/>
          </a:xfrm>
          <a:prstGeom prst="rect">
            <a:avLst/>
          </a:prstGeom>
        </p:spPr>
      </p:pic>
    </p:spTree>
    <p:extLst>
      <p:ext uri="{BB962C8B-B14F-4D97-AF65-F5344CB8AC3E}">
        <p14:creationId xmlns:p14="http://schemas.microsoft.com/office/powerpoint/2010/main" val="394192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265500" y="1912650"/>
            <a:ext cx="4045199" cy="1318199"/>
          </a:xfrm>
          <a:prstGeom prst="rect">
            <a:avLst/>
          </a:prstGeom>
        </p:spPr>
        <p:txBody>
          <a:bodyPr lIns="91425" tIns="91425" rIns="91425" bIns="91425" anchor="ctr" anchorCtr="0">
            <a:noAutofit/>
          </a:bodyPr>
          <a:lstStyle/>
          <a:p>
            <a:pPr lvl="0" rtl="0">
              <a:spcBef>
                <a:spcPts val="0"/>
              </a:spcBef>
              <a:buNone/>
            </a:pPr>
            <a:r>
              <a:rPr lang="en-US" dirty="0"/>
              <a:t>Quick start with Java</a:t>
            </a:r>
            <a:endParaRPr lang="en" sz="1100" b="0" dirty="0">
              <a:solidFill>
                <a:schemeClr val="dk2"/>
              </a:solidFill>
              <a:highlight>
                <a:srgbClr val="FFFFFF"/>
              </a:highlight>
              <a:latin typeface="Calibri"/>
              <a:ea typeface="Calibri"/>
              <a:cs typeface="Calibri"/>
              <a:sym typeface="Calibri"/>
            </a:endParaRPr>
          </a:p>
        </p:txBody>
      </p:sp>
      <p:sp>
        <p:nvSpPr>
          <p:cNvPr id="93" name="Shape 93"/>
          <p:cNvSpPr txBox="1">
            <a:spLocks noGrp="1"/>
          </p:cNvSpPr>
          <p:nvPr>
            <p:ph type="body" idx="2"/>
          </p:nvPr>
        </p:nvSpPr>
        <p:spPr>
          <a:xfrm>
            <a:off x="4802400" y="457500"/>
            <a:ext cx="3837000" cy="4110600"/>
          </a:xfrm>
          <a:prstGeom prst="rect">
            <a:avLst/>
          </a:prstGeom>
        </p:spPr>
        <p:txBody>
          <a:bodyPr lIns="91425" tIns="91425" rIns="91425" bIns="91425" anchor="ctr" anchorCtr="0">
            <a:noAutofit/>
          </a:bodyPr>
          <a:lstStyle/>
          <a:p>
            <a:pPr>
              <a:lnSpc>
                <a:spcPct val="100000"/>
              </a:lnSpc>
            </a:pPr>
            <a:r>
              <a:rPr lang="en-US" sz="1400" b="1" dirty="0"/>
              <a:t>Basic terms:</a:t>
            </a:r>
            <a:br>
              <a:rPr lang="en-US" sz="1400" b="1" dirty="0"/>
            </a:br>
            <a:r>
              <a:rPr lang="en-US" sz="1200" dirty="0"/>
              <a:t>Java Virtual Machine</a:t>
            </a:r>
            <a:br>
              <a:rPr lang="en-US" sz="1200" dirty="0"/>
            </a:br>
            <a:r>
              <a:rPr lang="en-US" sz="1200" dirty="0"/>
              <a:t>Java Development Kit</a:t>
            </a:r>
            <a:br>
              <a:rPr lang="en-US" sz="1200" dirty="0"/>
            </a:br>
            <a:r>
              <a:rPr lang="en-US" sz="1200" dirty="0"/>
              <a:t>Java Runtime Environment</a:t>
            </a:r>
            <a:endParaRPr lang="en" sz="1200" dirty="0"/>
          </a:p>
          <a:p>
            <a:pPr lvl="0" rtl="0">
              <a:lnSpc>
                <a:spcPct val="100000"/>
              </a:lnSpc>
              <a:spcBef>
                <a:spcPts val="0"/>
              </a:spcBef>
              <a:spcAft>
                <a:spcPts val="0"/>
              </a:spcAft>
              <a:buNone/>
            </a:pPr>
            <a:r>
              <a:rPr lang="en-US" sz="1400" b="1" dirty="0"/>
              <a:t>Tools:</a:t>
            </a:r>
            <a:endParaRPr lang="en" sz="1400" b="1" dirty="0"/>
          </a:p>
          <a:p>
            <a:pPr lvl="0" rtl="0">
              <a:lnSpc>
                <a:spcPct val="100000"/>
              </a:lnSpc>
              <a:spcBef>
                <a:spcPts val="0"/>
              </a:spcBef>
              <a:buNone/>
            </a:pPr>
            <a:r>
              <a:rPr lang="en-US" sz="1200" dirty="0"/>
              <a:t>IDE (IntelliJ IDEA, Eclipse)</a:t>
            </a:r>
            <a:br>
              <a:rPr lang="en-US" sz="1200" dirty="0"/>
            </a:br>
            <a:endParaRPr lang="en" sz="1200" dirty="0"/>
          </a:p>
        </p:txBody>
      </p:sp>
    </p:spTree>
    <p:extLst>
      <p:ext uri="{BB962C8B-B14F-4D97-AF65-F5344CB8AC3E}">
        <p14:creationId xmlns:p14="http://schemas.microsoft.com/office/powerpoint/2010/main" val="815525406"/>
      </p:ext>
    </p:extLst>
  </p:cSld>
  <p:clrMapOvr>
    <a:masterClrMapping/>
  </p:clrMapOvr>
</p:sld>
</file>

<file path=ppt/theme/theme1.xml><?xml version="1.0" encoding="utf-8"?>
<a:theme xmlns:a="http://schemas.openxmlformats.org/drawingml/2006/main"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6788</TotalTime>
  <Words>761</Words>
  <Application>Microsoft Office PowerPoint</Application>
  <PresentationFormat>On-screen Show (16:9)</PresentationFormat>
  <Paragraphs>106</Paragraphs>
  <Slides>57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Raleway</vt:lpstr>
      <vt:lpstr>Lato</vt:lpstr>
      <vt:lpstr>swiss-2</vt:lpstr>
      <vt:lpstr>Software Development with Java</vt:lpstr>
      <vt:lpstr>Course summary</vt:lpstr>
      <vt:lpstr>Course structure</vt:lpstr>
      <vt:lpstr>Why Java is in this course?</vt:lpstr>
      <vt:lpstr>Languages classification (years ago)</vt:lpstr>
      <vt:lpstr>Languages classification by level</vt:lpstr>
      <vt:lpstr>Languages classification (modern)</vt:lpstr>
      <vt:lpstr>Dev frameworks classification</vt:lpstr>
      <vt:lpstr>Quick start with Java</vt:lpstr>
      <vt:lpstr>Java history and versions</vt:lpstr>
      <vt:lpstr>Java evolution</vt:lpstr>
      <vt:lpstr>Java evolution</vt:lpstr>
      <vt:lpstr>Java evolution</vt:lpstr>
      <vt:lpstr>Java evolution</vt:lpstr>
      <vt:lpstr>Java runtime environment</vt:lpstr>
      <vt:lpstr>Java runtime environment</vt:lpstr>
      <vt:lpstr>Java runtime environment</vt:lpstr>
      <vt:lpstr>JDK setup (Windows)</vt:lpstr>
      <vt:lpstr>Java program structure</vt:lpstr>
      <vt:lpstr>Compiling and running Java code</vt:lpstr>
      <vt:lpstr>Running simple Java code</vt:lpstr>
      <vt:lpstr>Running Java code</vt:lpstr>
      <vt:lpstr>IDE (Integrated Development Environment)</vt:lpstr>
      <vt:lpstr>IDE for Java</vt:lpstr>
      <vt:lpstr>Running Java code</vt:lpstr>
      <vt:lpstr>Cross-platform development with Java</vt:lpstr>
      <vt:lpstr>Java ecosystem</vt:lpstr>
      <vt:lpstr>Virtual machine vs container</vt:lpstr>
      <vt:lpstr>Client-Server architecture</vt:lpstr>
      <vt:lpstr>Web applications</vt:lpstr>
      <vt:lpstr>Java for web development</vt:lpstr>
      <vt:lpstr>Web applications and web services</vt:lpstr>
      <vt:lpstr>WWW</vt:lpstr>
      <vt:lpstr>WWW over Internet</vt:lpstr>
      <vt:lpstr>What else is in Internet?</vt:lpstr>
      <vt:lpstr>History of Internet</vt:lpstr>
      <vt:lpstr>PowerPoint Presentation</vt:lpstr>
      <vt:lpstr>OSI (Open System Interconnection) model</vt:lpstr>
      <vt:lpstr>HTTP protocol</vt:lpstr>
      <vt:lpstr>HTTP protocol</vt:lpstr>
      <vt:lpstr>HTTP protocol: response</vt:lpstr>
      <vt:lpstr>HTTP request processing in Web apps</vt:lpstr>
      <vt:lpstr>Servlet and JSP</vt:lpstr>
      <vt:lpstr>Servlet and JSP</vt:lpstr>
      <vt:lpstr>Client-server architecture, rich clients</vt:lpstr>
      <vt:lpstr>Web apps and web services</vt:lpstr>
      <vt:lpstr>APIs (+gRPC since 2015)</vt:lpstr>
      <vt:lpstr>SOAP vs REST</vt:lpstr>
      <vt:lpstr>SOAP vs REST</vt:lpstr>
      <vt:lpstr>REST and HTTP</vt:lpstr>
      <vt:lpstr>JSON vs XML</vt:lpstr>
      <vt:lpstr>URL, resource, parameters</vt:lpstr>
      <vt:lpstr>REST vs GraphQL</vt:lpstr>
      <vt:lpstr>gRPC: comparing API architecture</vt:lpstr>
      <vt:lpstr>gRPC vs REST</vt:lpstr>
      <vt:lpstr>gRPC usage example</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Carcode Overview</dc:title>
  <dc:creator>Dzmitry Marchankau</dc:creator>
  <cp:lastModifiedBy>Dzmitry Marchankau</cp:lastModifiedBy>
  <cp:revision>44</cp:revision>
  <dcterms:modified xsi:type="dcterms:W3CDTF">2024-01-31T12:08:25Z</dcterms:modified>
</cp:coreProperties>
</file>